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3" r:id="rId3"/>
    <p:sldId id="284" r:id="rId4"/>
    <p:sldId id="274" r:id="rId5"/>
    <p:sldId id="279" r:id="rId6"/>
    <p:sldId id="256" r:id="rId7"/>
    <p:sldId id="261" r:id="rId8"/>
    <p:sldId id="266" r:id="rId9"/>
    <p:sldId id="285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uloud" initials="m" lastIdx="4" clrIdx="0">
    <p:extLst>
      <p:ext uri="{19B8F6BF-5375-455C-9EA6-DF929625EA0E}">
        <p15:presenceInfo xmlns:p15="http://schemas.microsoft.com/office/powerpoint/2012/main" userId="82e2666fd5291c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47E6-FB54-5062-944A-5D80368C7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8EB02-CCB2-AC14-1DEC-946E212D0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4546C-FFE2-68F6-DEC9-26A3ACE2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58B8D-5269-A47F-2B9A-79F7C8E6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BBBF1-21B6-458A-C664-744509CA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7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0FE6-BDE7-831C-3B77-83435606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D14F9-AB2E-DFA3-C97C-2F23A991E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5293C-0809-4E42-37F8-481C1B9E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628CD-F761-F2FD-ABC4-37ADEA50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DC17-B329-6C6D-6F34-552CE92D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7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8369F-738A-FC02-08AA-53B289073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CE671-B9B6-17E5-2266-AD6B772F5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76819-75C3-08EF-476C-B9C8D030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190D7-A48A-A383-0BFA-1056E491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477FD-6FAC-0A97-803D-FF201792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5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A0BE-0A09-65E1-B671-1A7F0836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5B06C-49B8-9104-8AE5-C16D0FCEE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51B23-2074-5F01-27BA-1DD3A1FC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534FB-6AF9-08CF-7BEB-2768A816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F324-9C60-EA1C-2D95-251B3DCC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F2F2E-515B-CEC5-29C6-D0C570B1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51C7E-2BC9-D44F-F0C1-8AE8B366B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B9B68-31D5-49CF-F70A-0BF44209E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74412-F7D2-54E8-1983-38966FB2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D5361-40C2-C836-F54E-0B38076C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0753-5CE6-A1CC-0B86-5DC7DCBE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57374-8025-1C58-F577-836C70B06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95B0A-3BD2-47D1-2AE5-3B20BA31F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56680-CC56-2BA6-DDA7-F56EDE1A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D2F76-95F9-2770-9F1B-C751CDA0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9DE77-D9FE-4CBF-76C4-085516BF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3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446C-69F7-4B6D-6795-69E1C4CE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51318-98DA-329C-C599-4A8458769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9C78E-18BC-E511-0ED4-40102844C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FC65CD-30A8-325C-4892-9DD6755B8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B7C69-2C9C-43EF-A6DF-895D9C2CF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9B48BB-77A8-80F4-E3E9-F62CCE9C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26628-D930-CD34-2F43-5030AB62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8CA3EE-385D-F85D-C00B-5965C7F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1012C-E54C-8747-C885-E48E61628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8CFF5-A784-A166-8B01-6A0512C7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51D80-F880-1CB5-143A-4C24CD68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4C07D-245F-2587-2C25-FB623346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1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5545D-E897-7B4D-9D24-630CA5F6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9D5EB-18AE-F422-4DF1-573EB72E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9E3A0-11A8-0526-1778-2F81F2AE7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6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E2BC-346B-1481-E170-A1E6BD8C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C1466-D093-1821-88DF-EC501695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039CC-1023-3B79-CA04-5C986DF5E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AFEC4-45D7-DE00-1CB4-9E9D8133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86B9E-4877-7C4E-8844-CEABB97A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73D5F-C432-8B2C-DF8B-CC07074E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7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72A1-0453-867F-CBD7-A089CB6F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6C6BC8-F4FC-56BF-DD67-D15DA91B2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BD8B-2EBD-5A52-3AE7-75C38EAF8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8C1E1-01A9-3D7D-96F0-6E00E029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04AA6-7897-4EA4-9E37-85C933B1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3FC76-6425-89C1-819A-3EF6C332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3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07EB71-007C-AA4D-1B3A-4366B36B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EEA34-6CB4-E9D0-35AB-C694A3008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A9D2-2E3E-79AC-3532-702E183E9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3AC94-7B2E-4C1F-A438-8013D88C9141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4676-2BD9-9E98-0AA6-733583F5C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E913F-18D5-CAAB-BAC7-17AF63D1A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9AA5-0F4F-4BD4-8FE5-709D2456BBD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EE15F79-5DCB-3052-0656-47084ABDF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510" y="0"/>
            <a:ext cx="4678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C066D1-290D-2564-027D-9D6BBBA24B19}"/>
              </a:ext>
            </a:extLst>
          </p:cNvPr>
          <p:cNvSpPr/>
          <p:nvPr/>
        </p:nvSpPr>
        <p:spPr>
          <a:xfrm>
            <a:off x="4516689" y="2136338"/>
            <a:ext cx="315862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Danyavad</a:t>
            </a:r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fr-F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Merci </a:t>
            </a:r>
          </a:p>
        </p:txBody>
      </p:sp>
    </p:spTree>
    <p:extLst>
      <p:ext uri="{BB962C8B-B14F-4D97-AF65-F5344CB8AC3E}">
        <p14:creationId xmlns:p14="http://schemas.microsoft.com/office/powerpoint/2010/main" val="354284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774EC0C-EE3F-902F-C2A2-530E7BD2CA32}"/>
              </a:ext>
            </a:extLst>
          </p:cNvPr>
          <p:cNvSpPr txBox="1"/>
          <p:nvPr/>
        </p:nvSpPr>
        <p:spPr>
          <a:xfrm>
            <a:off x="431517" y="1160979"/>
            <a:ext cx="1186074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«</a:t>
            </a:r>
            <a:r>
              <a:rPr lang="fr-FR" sz="2000" b="1" dirty="0">
                <a:highlight>
                  <a:srgbClr val="FFFF00"/>
                </a:highlight>
              </a:rPr>
              <a:t> A </a:t>
            </a:r>
            <a:r>
              <a:rPr lang="fr-FR" sz="2000" b="1" dirty="0" err="1">
                <a:highlight>
                  <a:srgbClr val="FFFF00"/>
                </a:highlight>
              </a:rPr>
              <a:t>generous</a:t>
            </a:r>
            <a:r>
              <a:rPr lang="fr-FR" sz="2000" b="1" dirty="0">
                <a:highlight>
                  <a:srgbClr val="FFFF00"/>
                </a:highlight>
              </a:rPr>
              <a:t> spirit </a:t>
            </a:r>
            <a:r>
              <a:rPr lang="fr-FR" sz="2000" b="1" dirty="0" err="1">
                <a:highlight>
                  <a:srgbClr val="FFFF00"/>
                </a:highlight>
              </a:rPr>
              <a:t>prefers</a:t>
            </a:r>
            <a:r>
              <a:rPr lang="fr-FR" sz="2000" b="1" dirty="0">
                <a:highlight>
                  <a:srgbClr val="FFFF00"/>
                </a:highlight>
              </a:rPr>
              <a:t> </a:t>
            </a:r>
            <a:r>
              <a:rPr lang="fr-FR" sz="2000" b="1" dirty="0" err="1">
                <a:highlight>
                  <a:srgbClr val="FFFF00"/>
                </a:highlight>
              </a:rPr>
              <a:t>that</a:t>
            </a:r>
            <a:r>
              <a:rPr lang="fr-FR" sz="2000" b="1" dirty="0">
                <a:highlight>
                  <a:srgbClr val="FFFF00"/>
                </a:highlight>
              </a:rPr>
              <a:t> </a:t>
            </a:r>
            <a:r>
              <a:rPr lang="fr-FR" sz="2000" b="1" dirty="0" err="1">
                <a:highlight>
                  <a:srgbClr val="FFFF00"/>
                </a:highlight>
              </a:rPr>
              <a:t>his</a:t>
            </a:r>
            <a:r>
              <a:rPr lang="fr-FR" sz="2000" b="1" dirty="0">
                <a:highlight>
                  <a:srgbClr val="FFFF00"/>
                </a:highlight>
              </a:rPr>
              <a:t> country </a:t>
            </a:r>
            <a:r>
              <a:rPr lang="fr-FR" sz="2000" b="1" dirty="0" err="1">
                <a:highlight>
                  <a:srgbClr val="FFFF00"/>
                </a:highlight>
              </a:rPr>
              <a:t>should</a:t>
            </a:r>
            <a:r>
              <a:rPr lang="fr-FR" sz="2000" b="1" dirty="0">
                <a:highlight>
                  <a:srgbClr val="FFFF00"/>
                </a:highlight>
              </a:rPr>
              <a:t> </a:t>
            </a:r>
            <a:r>
              <a:rPr lang="fr-FR" sz="2000" b="1" dirty="0" err="1">
                <a:highlight>
                  <a:srgbClr val="FFFF00"/>
                </a:highlight>
              </a:rPr>
              <a:t>be</a:t>
            </a:r>
            <a:r>
              <a:rPr lang="fr-FR" sz="2000" b="1" dirty="0">
                <a:highlight>
                  <a:srgbClr val="FFFF00"/>
                </a:highlight>
              </a:rPr>
              <a:t> </a:t>
            </a:r>
            <a:r>
              <a:rPr lang="fr-FR" sz="2000" b="1" dirty="0" err="1">
                <a:highlight>
                  <a:srgbClr val="FFFF00"/>
                </a:highlight>
              </a:rPr>
              <a:t>poor</a:t>
            </a:r>
            <a:r>
              <a:rPr lang="fr-FR" sz="2000" b="1" dirty="0">
                <a:highlight>
                  <a:srgbClr val="FFFF00"/>
                </a:highlight>
              </a:rPr>
              <a:t> and </a:t>
            </a:r>
            <a:r>
              <a:rPr lang="fr-FR" sz="2000" b="1" dirty="0" err="1">
                <a:highlight>
                  <a:srgbClr val="FFFF00"/>
                </a:highlight>
              </a:rPr>
              <a:t>weak</a:t>
            </a:r>
            <a:r>
              <a:rPr lang="fr-FR" sz="2000" b="1" dirty="0">
                <a:highlight>
                  <a:srgbClr val="FFFF00"/>
                </a:highlight>
              </a:rPr>
              <a:t> and of no </a:t>
            </a:r>
            <a:r>
              <a:rPr lang="fr-FR" sz="2000" b="1" dirty="0" err="1">
                <a:highlight>
                  <a:srgbClr val="FFFF00"/>
                </a:highlight>
              </a:rPr>
              <a:t>account</a:t>
            </a:r>
            <a:r>
              <a:rPr lang="fr-FR" sz="2000" b="1" dirty="0">
                <a:highlight>
                  <a:srgbClr val="FFFF00"/>
                </a:highlight>
              </a:rPr>
              <a:t> </a:t>
            </a:r>
          </a:p>
          <a:p>
            <a:endParaRPr lang="fr-FR" sz="2000" b="1" dirty="0">
              <a:highlight>
                <a:srgbClr val="FFFF00"/>
              </a:highlight>
            </a:endParaRPr>
          </a:p>
          <a:p>
            <a:r>
              <a:rPr lang="fr-FR" sz="2000" b="1" dirty="0">
                <a:highlight>
                  <a:srgbClr val="FFFF00"/>
                </a:highlight>
              </a:rPr>
              <a:t>But FREE, </a:t>
            </a:r>
            <a:r>
              <a:rPr lang="fr-FR" sz="2000" b="1" dirty="0" err="1">
                <a:highlight>
                  <a:srgbClr val="FFFF00"/>
                </a:highlight>
              </a:rPr>
              <a:t>rather</a:t>
            </a:r>
            <a:r>
              <a:rPr lang="fr-FR" sz="2000" b="1" dirty="0">
                <a:highlight>
                  <a:srgbClr val="FFFF00"/>
                </a:highlight>
              </a:rPr>
              <a:t> </a:t>
            </a:r>
            <a:r>
              <a:rPr lang="fr-FR" sz="2000" b="1" dirty="0" err="1">
                <a:highlight>
                  <a:srgbClr val="FFFF00"/>
                </a:highlight>
              </a:rPr>
              <a:t>than</a:t>
            </a:r>
            <a:r>
              <a:rPr lang="fr-FR" sz="2000" b="1" dirty="0">
                <a:highlight>
                  <a:srgbClr val="FFFF00"/>
                </a:highlight>
              </a:rPr>
              <a:t> </a:t>
            </a:r>
            <a:r>
              <a:rPr lang="fr-FR" sz="2000" b="1" dirty="0" err="1">
                <a:highlight>
                  <a:srgbClr val="FFFF00"/>
                </a:highlight>
              </a:rPr>
              <a:t>powerful</a:t>
            </a:r>
            <a:r>
              <a:rPr lang="fr-FR" sz="2000" b="1" dirty="0">
                <a:highlight>
                  <a:srgbClr val="FFFF00"/>
                </a:highlight>
              </a:rPr>
              <a:t>, </a:t>
            </a:r>
            <a:r>
              <a:rPr lang="fr-FR" sz="2000" b="1" dirty="0" err="1">
                <a:highlight>
                  <a:srgbClr val="FFFF00"/>
                </a:highlight>
              </a:rPr>
              <a:t>prosperous</a:t>
            </a:r>
            <a:r>
              <a:rPr lang="fr-FR" sz="2000" b="1" dirty="0">
                <a:highlight>
                  <a:srgbClr val="FFFF00"/>
                </a:highlight>
              </a:rPr>
              <a:t> and </a:t>
            </a:r>
            <a:r>
              <a:rPr lang="fr-FR" sz="2000" b="1" dirty="0" err="1">
                <a:highlight>
                  <a:srgbClr val="FFFF00"/>
                </a:highlight>
              </a:rPr>
              <a:t>enslaved</a:t>
            </a:r>
            <a:r>
              <a:rPr lang="fr-FR" sz="2000" b="1" dirty="0">
                <a:highlight>
                  <a:srgbClr val="FFFF00"/>
                </a:highlight>
              </a:rPr>
              <a:t> ». </a:t>
            </a:r>
          </a:p>
          <a:p>
            <a:endParaRPr lang="fr-FR" sz="2000" b="1" dirty="0">
              <a:highlight>
                <a:srgbClr val="FFFF00"/>
              </a:highlight>
            </a:endParaRPr>
          </a:p>
          <a:p>
            <a:r>
              <a:rPr lang="fr-FR" sz="2000" b="1" dirty="0"/>
              <a:t>Lord Acton: </a:t>
            </a:r>
            <a:r>
              <a:rPr lang="fr-FR" sz="2000" b="1" dirty="0" err="1"/>
              <a:t>History</a:t>
            </a:r>
            <a:r>
              <a:rPr lang="fr-FR" sz="2000" b="1" dirty="0"/>
              <a:t> of Freedom in </a:t>
            </a:r>
            <a:r>
              <a:rPr lang="fr-FR" sz="2000" b="1" dirty="0" err="1"/>
              <a:t>Antiquity</a:t>
            </a:r>
            <a:r>
              <a:rPr lang="fr-FR" sz="2000" b="1" dirty="0"/>
              <a:t> (1877</a:t>
            </a:r>
            <a:r>
              <a:rPr lang="fr-FR" sz="2000" dirty="0"/>
              <a:t>). </a:t>
            </a:r>
            <a:r>
              <a:rPr lang="fr-FR" dirty="0"/>
              <a:t>In: S Radhakrishnan: The </a:t>
            </a:r>
            <a:r>
              <a:rPr lang="fr-FR" dirty="0" err="1"/>
              <a:t>foundation</a:t>
            </a:r>
            <a:r>
              <a:rPr lang="fr-FR" dirty="0"/>
              <a:t> of Civilisation. </a:t>
            </a:r>
            <a:r>
              <a:rPr lang="fr-FR" dirty="0" err="1"/>
              <a:t>Ideas</a:t>
            </a:r>
            <a:r>
              <a:rPr lang="fr-FR" dirty="0"/>
              <a:t> &amp;</a:t>
            </a:r>
            <a:r>
              <a:rPr lang="fr-FR" dirty="0" err="1"/>
              <a:t>Ideals</a:t>
            </a:r>
            <a:r>
              <a:rPr lang="fr-FR" dirty="0"/>
              <a:t>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B29B7C8-2795-2AAD-7464-249FAC67592D}"/>
              </a:ext>
            </a:extLst>
          </p:cNvPr>
          <p:cNvSpPr txBox="1"/>
          <p:nvPr/>
        </p:nvSpPr>
        <p:spPr>
          <a:xfrm>
            <a:off x="678096" y="3996647"/>
            <a:ext cx="6756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Western  Civilisation: </a:t>
            </a:r>
            <a:r>
              <a:rPr lang="fr-FR" sz="2400" dirty="0" err="1"/>
              <a:t>Dominating</a:t>
            </a:r>
            <a:r>
              <a:rPr lang="fr-FR" sz="2400" dirty="0"/>
              <a:t> and  </a:t>
            </a:r>
          </a:p>
          <a:p>
            <a:r>
              <a:rPr lang="fr-FR" sz="2400" dirty="0"/>
              <a:t>                      more and more </a:t>
            </a:r>
            <a:r>
              <a:rPr lang="fr-FR" sz="2400" dirty="0" err="1"/>
              <a:t>disembodied</a:t>
            </a:r>
            <a:r>
              <a:rPr lang="fr-FR" sz="2400" dirty="0"/>
              <a:t> and </a:t>
            </a:r>
            <a:r>
              <a:rPr lang="fr-FR" sz="2400" dirty="0" err="1"/>
              <a:t>dying</a:t>
            </a:r>
            <a:r>
              <a:rPr lang="fr-FR" sz="2400" dirty="0"/>
              <a:t> </a:t>
            </a:r>
            <a:r>
              <a:rPr lang="fr-FR" sz="2400" b="1"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4779E2-2555-DBA8-B5AD-A1E96C5DF39A}"/>
              </a:ext>
            </a:extLst>
          </p:cNvPr>
          <p:cNvSpPr txBox="1"/>
          <p:nvPr/>
        </p:nvSpPr>
        <p:spPr>
          <a:xfrm>
            <a:off x="4643919" y="5075434"/>
            <a:ext cx="42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F6A6CF-03D0-6529-1402-0C7D701CD4F0}"/>
              </a:ext>
            </a:extLst>
          </p:cNvPr>
          <p:cNvSpPr txBox="1"/>
          <p:nvPr/>
        </p:nvSpPr>
        <p:spPr>
          <a:xfrm>
            <a:off x="1222623" y="6051479"/>
            <a:ext cx="7270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 Attractive Civilisation  /</a:t>
            </a:r>
            <a:r>
              <a:rPr lang="fr-FR" sz="2000" dirty="0" err="1">
                <a:solidFill>
                  <a:srgbClr val="FF0000"/>
                </a:solidFill>
              </a:rPr>
              <a:t>Emerging</a:t>
            </a:r>
            <a:r>
              <a:rPr lang="fr-FR" sz="2000" dirty="0">
                <a:solidFill>
                  <a:srgbClr val="FF0000"/>
                </a:solidFill>
              </a:rPr>
              <a:t> but </a:t>
            </a:r>
            <a:r>
              <a:rPr lang="fr-FR" sz="2000" dirty="0" err="1">
                <a:solidFill>
                  <a:srgbClr val="FF0000"/>
                </a:solidFill>
              </a:rPr>
              <a:t>still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err="1">
                <a:solidFill>
                  <a:srgbClr val="FF0000"/>
                </a:solidFill>
              </a:rPr>
              <a:t>unable</a:t>
            </a:r>
            <a:r>
              <a:rPr lang="fr-FR" sz="2000" dirty="0">
                <a:solidFill>
                  <a:srgbClr val="FF0000"/>
                </a:solidFill>
              </a:rPr>
              <a:t> to express </a:t>
            </a:r>
            <a:r>
              <a:rPr lang="fr-FR" sz="2000" dirty="0" err="1">
                <a:solidFill>
                  <a:srgbClr val="FF0000"/>
                </a:solidFill>
              </a:rPr>
              <a:t>visibility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B20AE6C-9DC5-BD86-561B-B981E0DF25B5}"/>
              </a:ext>
            </a:extLst>
          </p:cNvPr>
          <p:cNvCxnSpPr/>
          <p:nvPr/>
        </p:nvCxnSpPr>
        <p:spPr>
          <a:xfrm>
            <a:off x="8476180" y="4065806"/>
            <a:ext cx="1571946" cy="1102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CC2424C5-CA29-6841-05B5-6BE3B8551222}"/>
              </a:ext>
            </a:extLst>
          </p:cNvPr>
          <p:cNvCxnSpPr/>
          <p:nvPr/>
        </p:nvCxnSpPr>
        <p:spPr>
          <a:xfrm flipV="1">
            <a:off x="8660044" y="5444766"/>
            <a:ext cx="1388082" cy="1079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389405E1-DECE-923D-A88D-8C3BCCA7BC59}"/>
              </a:ext>
            </a:extLst>
          </p:cNvPr>
          <p:cNvSpPr txBox="1"/>
          <p:nvPr/>
        </p:nvSpPr>
        <p:spPr>
          <a:xfrm>
            <a:off x="10310357" y="4705568"/>
            <a:ext cx="1571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>
                <a:highlight>
                  <a:srgbClr val="FFFF00"/>
                </a:highlight>
              </a:rPr>
              <a:t>Towards</a:t>
            </a:r>
            <a:r>
              <a:rPr lang="fr-FR" sz="2000" dirty="0">
                <a:highlight>
                  <a:srgbClr val="FFFF00"/>
                </a:highlight>
              </a:rPr>
              <a:t> </a:t>
            </a:r>
          </a:p>
          <a:p>
            <a:r>
              <a:rPr lang="fr-FR" sz="2000" dirty="0">
                <a:highlight>
                  <a:srgbClr val="FFFF00"/>
                </a:highlight>
              </a:rPr>
              <a:t>Civilisation </a:t>
            </a:r>
          </a:p>
          <a:p>
            <a:r>
              <a:rPr lang="fr-FR" sz="2000" dirty="0">
                <a:solidFill>
                  <a:srgbClr val="FF0000"/>
                </a:solidFill>
                <a:highlight>
                  <a:srgbClr val="FFFF00"/>
                </a:highlight>
              </a:rPr>
              <a:t>- Inclusive </a:t>
            </a:r>
          </a:p>
          <a:p>
            <a:r>
              <a:rPr lang="fr-FR" sz="2000" dirty="0">
                <a:solidFill>
                  <a:srgbClr val="FF0000"/>
                </a:solidFill>
                <a:highlight>
                  <a:srgbClr val="FFFF00"/>
                </a:highlight>
              </a:rPr>
              <a:t>- Integrated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2B627E-677B-8F64-8020-1945500E4AE3}"/>
              </a:ext>
            </a:extLst>
          </p:cNvPr>
          <p:cNvSpPr txBox="1"/>
          <p:nvPr/>
        </p:nvSpPr>
        <p:spPr>
          <a:xfrm>
            <a:off x="513708" y="3429000"/>
            <a:ext cx="8679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Paul Valery: La crise de l`esprit: « </a:t>
            </a:r>
            <a:r>
              <a:rPr lang="fr-FR" b="1" dirty="0" err="1">
                <a:solidFill>
                  <a:srgbClr val="FF0000"/>
                </a:solidFill>
              </a:rPr>
              <a:t>We</a:t>
            </a:r>
            <a:r>
              <a:rPr lang="fr-FR" b="1" dirty="0">
                <a:solidFill>
                  <a:srgbClr val="FF0000"/>
                </a:solidFill>
              </a:rPr>
              <a:t> , civilisations, </a:t>
            </a:r>
            <a:r>
              <a:rPr lang="fr-FR" b="1" dirty="0" err="1">
                <a:solidFill>
                  <a:srgbClr val="FF0000"/>
                </a:solidFill>
              </a:rPr>
              <a:t>we</a:t>
            </a:r>
            <a:r>
              <a:rPr lang="fr-FR" b="1" dirty="0">
                <a:solidFill>
                  <a:srgbClr val="FF0000"/>
                </a:solidFill>
              </a:rPr>
              <a:t> know </a:t>
            </a:r>
            <a:r>
              <a:rPr lang="fr-FR" b="1" dirty="0" err="1">
                <a:solidFill>
                  <a:srgbClr val="FF0000"/>
                </a:solidFill>
              </a:rPr>
              <a:t>now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that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we</a:t>
            </a:r>
            <a:r>
              <a:rPr lang="fr-FR" b="1" dirty="0">
                <a:solidFill>
                  <a:srgbClr val="FF0000"/>
                </a:solidFill>
              </a:rPr>
              <a:t> are </a:t>
            </a:r>
            <a:r>
              <a:rPr lang="fr-FR" b="1" dirty="0" err="1">
                <a:solidFill>
                  <a:srgbClr val="FF0000"/>
                </a:solidFill>
              </a:rPr>
              <a:t>mortal</a:t>
            </a:r>
            <a:r>
              <a:rPr lang="fr-FR" b="1" dirty="0">
                <a:solidFill>
                  <a:srgbClr val="FF0000"/>
                </a:solidFill>
              </a:rPr>
              <a:t> » </a:t>
            </a:r>
          </a:p>
        </p:txBody>
      </p:sp>
    </p:spTree>
    <p:extLst>
      <p:ext uri="{BB962C8B-B14F-4D97-AF65-F5344CB8AC3E}">
        <p14:creationId xmlns:p14="http://schemas.microsoft.com/office/powerpoint/2010/main" val="67661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E4D6720-A8CE-DE38-1D8A-5812DDB52F5E}"/>
              </a:ext>
            </a:extLst>
          </p:cNvPr>
          <p:cNvSpPr txBox="1"/>
          <p:nvPr/>
        </p:nvSpPr>
        <p:spPr>
          <a:xfrm>
            <a:off x="821935" y="678094"/>
            <a:ext cx="650421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Brève littérature </a:t>
            </a:r>
          </a:p>
          <a:p>
            <a:endParaRPr lang="fr-FR" dirty="0"/>
          </a:p>
          <a:p>
            <a:r>
              <a:rPr lang="fr-FR" dirty="0"/>
              <a:t>- Henri Michaud: Un barbare en Asie. </a:t>
            </a:r>
          </a:p>
          <a:p>
            <a:endParaRPr lang="fr-FR" dirty="0"/>
          </a:p>
          <a:p>
            <a:r>
              <a:rPr lang="fr-FR" dirty="0"/>
              <a:t>- Roger –Pol Droit: L`oubli de l`inde </a:t>
            </a:r>
          </a:p>
          <a:p>
            <a:endParaRPr lang="fr-FR" dirty="0"/>
          </a:p>
          <a:p>
            <a:r>
              <a:rPr lang="fr-FR" dirty="0"/>
              <a:t>- Guy Fleury: Les indes Florissantes </a:t>
            </a:r>
          </a:p>
          <a:p>
            <a:endParaRPr lang="fr-FR" dirty="0"/>
          </a:p>
          <a:p>
            <a:r>
              <a:rPr lang="fr-FR" dirty="0"/>
              <a:t>- Gauthier: Un autre regard. </a:t>
            </a:r>
          </a:p>
          <a:p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Micea</a:t>
            </a:r>
            <a:r>
              <a:rPr lang="fr-FR" dirty="0"/>
              <a:t> Eliade: Journal des indes </a:t>
            </a:r>
          </a:p>
          <a:p>
            <a:endParaRPr lang="fr-FR" dirty="0"/>
          </a:p>
          <a:p>
            <a:r>
              <a:rPr lang="fr-FR" dirty="0"/>
              <a:t>La nuit bengale </a:t>
            </a:r>
          </a:p>
          <a:p>
            <a:endParaRPr lang="fr-FR" dirty="0"/>
          </a:p>
          <a:p>
            <a:r>
              <a:rPr lang="fr-FR" dirty="0"/>
              <a:t>Traite des religions. </a:t>
            </a:r>
          </a:p>
          <a:p>
            <a:endParaRPr lang="fr-FR" dirty="0"/>
          </a:p>
          <a:p>
            <a:r>
              <a:rPr lang="fr-FR" dirty="0"/>
              <a:t>- Pier Paolo Pasolini: L`odeur de l`inde </a:t>
            </a:r>
          </a:p>
          <a:p>
            <a:endParaRPr lang="fr-FR" dirty="0"/>
          </a:p>
          <a:p>
            <a:r>
              <a:rPr lang="fr-FR" dirty="0"/>
              <a:t>- Schopenhauer: </a:t>
            </a:r>
          </a:p>
          <a:p>
            <a:endParaRPr lang="fr-FR" dirty="0"/>
          </a:p>
          <a:p>
            <a:r>
              <a:rPr lang="fr-FR" dirty="0"/>
              <a:t>- S Radhakrishnan: The </a:t>
            </a:r>
            <a:r>
              <a:rPr lang="fr-FR" dirty="0" err="1"/>
              <a:t>foundation</a:t>
            </a:r>
            <a:r>
              <a:rPr lang="fr-FR" dirty="0"/>
              <a:t> of Civilisation: </a:t>
            </a:r>
            <a:r>
              <a:rPr lang="fr-FR" dirty="0" err="1"/>
              <a:t>Ideas</a:t>
            </a:r>
            <a:r>
              <a:rPr lang="fr-FR" dirty="0"/>
              <a:t> and </a:t>
            </a:r>
            <a:r>
              <a:rPr lang="fr-FR" dirty="0" err="1"/>
              <a:t>Ideals</a:t>
            </a:r>
            <a:r>
              <a:rPr lang="fr-FR" dirty="0"/>
              <a:t>.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DA8F98E-DF5C-5EA7-BA77-8FA338785C4C}"/>
              </a:ext>
            </a:extLst>
          </p:cNvPr>
          <p:cNvSpPr txBox="1"/>
          <p:nvPr/>
        </p:nvSpPr>
        <p:spPr>
          <a:xfrm>
            <a:off x="6893962" y="1150706"/>
            <a:ext cx="45445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 Spengler: Le déclin de l`occident </a:t>
            </a:r>
          </a:p>
          <a:p>
            <a:endParaRPr lang="fr-FR" dirty="0"/>
          </a:p>
          <a:p>
            <a:r>
              <a:rPr lang="fr-FR" dirty="0"/>
              <a:t>Edgar Morin: Il est temps de changer </a:t>
            </a:r>
          </a:p>
          <a:p>
            <a:r>
              <a:rPr lang="fr-FR" dirty="0"/>
              <a:t>De civilisation. Un livre « entretien ».</a:t>
            </a:r>
          </a:p>
          <a:p>
            <a:endParaRPr lang="fr-FR" dirty="0"/>
          </a:p>
          <a:p>
            <a:r>
              <a:rPr lang="fr-FR" dirty="0"/>
              <a:t>Jean Filliozat: 200 ans d`indianisme »</a:t>
            </a:r>
          </a:p>
          <a:p>
            <a:r>
              <a:rPr lang="fr-FR" dirty="0"/>
              <a:t> Critique des méthodes et des résultats. </a:t>
            </a:r>
          </a:p>
          <a:p>
            <a:endParaRPr lang="fr-FR" dirty="0"/>
          </a:p>
          <a:p>
            <a:r>
              <a:rPr lang="fr-FR" dirty="0"/>
              <a:t>Alain Daniélou: La civilisation des différences? </a:t>
            </a:r>
          </a:p>
        </p:txBody>
      </p:sp>
    </p:spTree>
    <p:extLst>
      <p:ext uri="{BB962C8B-B14F-4D97-AF65-F5344CB8AC3E}">
        <p14:creationId xmlns:p14="http://schemas.microsoft.com/office/powerpoint/2010/main" val="9628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6914BE-40F8-F06D-C33C-76640052B4CC}"/>
              </a:ext>
            </a:extLst>
          </p:cNvPr>
          <p:cNvSpPr/>
          <p:nvPr/>
        </p:nvSpPr>
        <p:spPr>
          <a:xfrm>
            <a:off x="2617620" y="2136338"/>
            <a:ext cx="6956777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Towards</a:t>
            </a:r>
            <a:r>
              <a:rPr lang="fr-FR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6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civilisational</a:t>
            </a:r>
            <a:r>
              <a:rPr lang="fr-FR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convergence</a:t>
            </a:r>
          </a:p>
          <a:p>
            <a:pPr algn="ctr"/>
            <a:r>
              <a:rPr lang="fr-FR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What</a:t>
            </a:r>
            <a:r>
              <a:rPr lang="fr-FR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the </a:t>
            </a:r>
            <a:r>
              <a:rPr lang="fr-FR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west</a:t>
            </a:r>
            <a:r>
              <a:rPr lang="fr-FR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can </a:t>
            </a:r>
            <a:r>
              <a:rPr lang="fr-FR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learn</a:t>
            </a:r>
            <a:r>
              <a:rPr lang="fr-FR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from</a:t>
            </a:r>
            <a:r>
              <a:rPr lang="fr-FR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fr-FR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India</a:t>
            </a:r>
            <a:endParaRPr lang="fr-FR" sz="3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fr-FR" sz="36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fr-FR" sz="24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Mouloud Madoun, Chair of Transformation </a:t>
            </a:r>
          </a:p>
          <a:p>
            <a:pPr algn="ctr"/>
            <a:r>
              <a:rPr lang="fr-FR" sz="2400" b="1" dirty="0" err="1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Essec</a:t>
            </a:r>
            <a:r>
              <a:rPr lang="fr-FR" sz="2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 Paris </a:t>
            </a:r>
          </a:p>
          <a:p>
            <a:pPr algn="ctr"/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fr-FR" sz="2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simohand60@gmail.com</a:t>
            </a:r>
            <a:endParaRPr lang="fr-FR" sz="24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99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FE9943D-636D-871C-9AC8-03C0E4E7063E}"/>
              </a:ext>
            </a:extLst>
          </p:cNvPr>
          <p:cNvSpPr txBox="1"/>
          <p:nvPr/>
        </p:nvSpPr>
        <p:spPr>
          <a:xfrm>
            <a:off x="1496291" y="676896"/>
            <a:ext cx="52350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Civilisation : A Plural </a:t>
            </a:r>
            <a:r>
              <a:rPr lang="fr-FR" sz="2000" b="1" dirty="0" err="1"/>
              <a:t>reconciling</a:t>
            </a:r>
            <a:r>
              <a:rPr lang="fr-FR" sz="2000" b="1" dirty="0"/>
              <a:t> </a:t>
            </a:r>
            <a:r>
              <a:rPr lang="fr-FR" sz="2000" b="1" dirty="0" err="1"/>
              <a:t>project</a:t>
            </a:r>
            <a:endParaRPr lang="fr-FR" sz="2000" b="1" dirty="0"/>
          </a:p>
          <a:p>
            <a:endParaRPr lang="fr-FR" sz="2000" b="1" dirty="0"/>
          </a:p>
          <a:p>
            <a:r>
              <a:rPr lang="fr-FR" sz="2000" b="1" dirty="0"/>
              <a:t>The world: Non </a:t>
            </a:r>
            <a:r>
              <a:rPr lang="fr-FR" sz="2000" b="1" dirty="0" err="1"/>
              <a:t>Homogeneious</a:t>
            </a:r>
            <a:r>
              <a:rPr lang="fr-FR" sz="2000" b="1" dirty="0"/>
              <a:t> system. </a:t>
            </a:r>
          </a:p>
          <a:p>
            <a:endParaRPr lang="fr-FR" sz="2000" b="1" dirty="0"/>
          </a:p>
          <a:p>
            <a:r>
              <a:rPr lang="fr-FR" sz="2000" b="1" dirty="0"/>
              <a:t>A Cumulative process. Changes and </a:t>
            </a:r>
            <a:r>
              <a:rPr lang="fr-FR" sz="2000" b="1" dirty="0" err="1"/>
              <a:t>adjusting</a:t>
            </a:r>
            <a:r>
              <a:rPr lang="fr-FR" sz="2000" b="1" dirty="0"/>
              <a:t>.  </a:t>
            </a:r>
          </a:p>
          <a:p>
            <a:endParaRPr lang="fr-FR" sz="2000" b="1" dirty="0"/>
          </a:p>
          <a:p>
            <a:r>
              <a:rPr lang="fr-FR" sz="2000" b="1" dirty="0"/>
              <a:t>The struggle for </a:t>
            </a:r>
            <a:r>
              <a:rPr lang="fr-FR" sz="2000" b="1" dirty="0" err="1"/>
              <a:t>autonomy</a:t>
            </a:r>
            <a:r>
              <a:rPr lang="fr-FR" sz="2000" b="1" dirty="0"/>
              <a:t> </a:t>
            </a:r>
            <a:r>
              <a:rPr lang="fr-FR" sz="2000" b="1" dirty="0" err="1"/>
              <a:t>through</a:t>
            </a:r>
            <a:r>
              <a:rPr lang="fr-FR" sz="2000" b="1" dirty="0"/>
              <a:t> </a:t>
            </a:r>
            <a:r>
              <a:rPr lang="fr-FR" sz="2000" b="1" dirty="0" err="1"/>
              <a:t>empathiy</a:t>
            </a:r>
            <a:r>
              <a:rPr lang="fr-FR" sz="2000" b="1" dirty="0"/>
              <a:t> and Access to self and ignorance. </a:t>
            </a:r>
          </a:p>
        </p:txBody>
      </p:sp>
      <p:sp>
        <p:nvSpPr>
          <p:cNvPr id="3" name="Accolade fermante 2">
            <a:extLst>
              <a:ext uri="{FF2B5EF4-FFF2-40B4-BE49-F238E27FC236}">
                <a16:creationId xmlns:a16="http://schemas.microsoft.com/office/drawing/2014/main" id="{F3ADAEC6-AE17-4177-BD51-ED65867ECB4F}"/>
              </a:ext>
            </a:extLst>
          </p:cNvPr>
          <p:cNvSpPr/>
          <p:nvPr/>
        </p:nvSpPr>
        <p:spPr>
          <a:xfrm>
            <a:off x="7053943" y="819401"/>
            <a:ext cx="700644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381BCF2-A327-0E57-53BE-32DF102DA0BD}"/>
              </a:ext>
            </a:extLst>
          </p:cNvPr>
          <p:cNvSpPr txBox="1"/>
          <p:nvPr/>
        </p:nvSpPr>
        <p:spPr>
          <a:xfrm>
            <a:off x="7861467" y="1579418"/>
            <a:ext cx="12852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Autonomie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Empathie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1260DD-EBDE-99D1-EBC2-936A688DE374}"/>
              </a:ext>
            </a:extLst>
          </p:cNvPr>
          <p:cNvSpPr txBox="1"/>
          <p:nvPr/>
        </p:nvSpPr>
        <p:spPr>
          <a:xfrm>
            <a:off x="178133" y="4094589"/>
            <a:ext cx="108694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Barbarie and civilisation</a:t>
            </a:r>
            <a:r>
              <a:rPr lang="fr-FR" dirty="0"/>
              <a:t>: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more </a:t>
            </a:r>
            <a:r>
              <a:rPr lang="fr-FR" dirty="0" err="1"/>
              <a:t>civilized</a:t>
            </a:r>
            <a:r>
              <a:rPr lang="fr-FR" dirty="0"/>
              <a:t>? </a:t>
            </a:r>
            <a:r>
              <a:rPr lang="fr-FR" dirty="0" err="1"/>
              <a:t>Opposed</a:t>
            </a:r>
            <a:r>
              <a:rPr lang="fr-FR" dirty="0"/>
              <a:t> or </a:t>
            </a:r>
            <a:r>
              <a:rPr lang="fr-FR" dirty="0" err="1"/>
              <a:t>integrated</a:t>
            </a:r>
            <a:r>
              <a:rPr lang="fr-FR" dirty="0"/>
              <a:t>. ? : Michaud: Un barbare en Asie. </a:t>
            </a:r>
          </a:p>
          <a:p>
            <a:endParaRPr lang="fr-FR" dirty="0"/>
          </a:p>
          <a:p>
            <a:r>
              <a:rPr lang="fr-FR" dirty="0"/>
              <a:t>Europe/the western </a:t>
            </a:r>
            <a:r>
              <a:rPr lang="fr-FR" dirty="0" err="1"/>
              <a:t>civilised</a:t>
            </a:r>
            <a:r>
              <a:rPr lang="fr-FR" dirty="0"/>
              <a:t> vs East barbarian QUID of the </a:t>
            </a:r>
            <a:r>
              <a:rPr lang="fr-FR" dirty="0" err="1"/>
              <a:t>two</a:t>
            </a:r>
            <a:r>
              <a:rPr lang="fr-FR" dirty="0"/>
              <a:t> world WARS. Atomic </a:t>
            </a:r>
            <a:r>
              <a:rPr lang="fr-FR" dirty="0" err="1"/>
              <a:t>weapons</a:t>
            </a:r>
            <a:r>
              <a:rPr lang="fr-FR" dirty="0"/>
              <a:t> on japon.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92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F2309FC-BF0A-3365-F89C-6F3F671F0630}"/>
              </a:ext>
            </a:extLst>
          </p:cNvPr>
          <p:cNvSpPr txBox="1"/>
          <p:nvPr/>
        </p:nvSpPr>
        <p:spPr>
          <a:xfrm>
            <a:off x="581025" y="591027"/>
            <a:ext cx="8451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I- L`</a:t>
            </a:r>
            <a:r>
              <a:rPr lang="fr-FR" sz="2000" b="1" dirty="0"/>
              <a:t>actualité</a:t>
            </a:r>
            <a:r>
              <a:rPr lang="en-US" sz="2000" b="1" dirty="0"/>
              <a:t> de la </a:t>
            </a:r>
            <a:r>
              <a:rPr lang="en-US" sz="2000" b="1" dirty="0" err="1"/>
              <a:t>civilisation</a:t>
            </a:r>
            <a:r>
              <a:rPr lang="en-US" sz="2000" b="1" dirty="0"/>
              <a:t> indienne: Le </a:t>
            </a:r>
            <a:r>
              <a:rPr lang="fr-FR" sz="2000" b="1" dirty="0"/>
              <a:t>déclin</a:t>
            </a:r>
            <a:r>
              <a:rPr lang="en-US" sz="2000" b="1" dirty="0"/>
              <a:t> de la civilization Occidentale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0117E1-4D5F-4CBA-9CB8-8E2544991580}"/>
              </a:ext>
            </a:extLst>
          </p:cNvPr>
          <p:cNvSpPr txBox="1"/>
          <p:nvPr/>
        </p:nvSpPr>
        <p:spPr>
          <a:xfrm>
            <a:off x="292003" y="1634634"/>
            <a:ext cx="12337608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Declining</a:t>
            </a:r>
            <a:r>
              <a:rPr lang="fr-FR" b="1" dirty="0">
                <a:solidFill>
                  <a:srgbClr val="FF0000"/>
                </a:solidFill>
              </a:rPr>
              <a:t> western civilisation: A </a:t>
            </a:r>
            <a:r>
              <a:rPr lang="fr-FR" b="1" dirty="0" err="1">
                <a:solidFill>
                  <a:srgbClr val="FF0000"/>
                </a:solidFill>
              </a:rPr>
              <a:t>recognized</a:t>
            </a:r>
            <a:r>
              <a:rPr lang="fr-FR" b="1" dirty="0">
                <a:solidFill>
                  <a:srgbClr val="FF0000"/>
                </a:solidFill>
              </a:rPr>
              <a:t> reality. </a:t>
            </a:r>
            <a:r>
              <a:rPr lang="fr-FR" b="1" dirty="0"/>
              <a:t> </a:t>
            </a:r>
          </a:p>
          <a:p>
            <a:r>
              <a:rPr lang="fr-FR" b="1" dirty="0"/>
              <a:t> Déracinement, Aliénation, perte de sens et ILLUSION. 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Une crise multiforme cristallisée dans la crise des valeurs: </a:t>
            </a:r>
            <a:r>
              <a:rPr lang="fr-FR" b="1" dirty="0"/>
              <a:t>Une civilisation désincarnée: </a:t>
            </a:r>
            <a:r>
              <a:rPr lang="fr-FR" b="1" dirty="0">
                <a:solidFill>
                  <a:srgbClr val="FF0000"/>
                </a:solidFill>
              </a:rPr>
              <a:t>L`individu  fragmenté </a:t>
            </a:r>
          </a:p>
          <a:p>
            <a:endParaRPr lang="fr-FR" b="1" dirty="0"/>
          </a:p>
          <a:p>
            <a:r>
              <a:rPr lang="fr-FR" b="1" dirty="0">
                <a:highlight>
                  <a:srgbClr val="FFFF00"/>
                </a:highlight>
              </a:rPr>
              <a:t>La civilisation occidentale Désincarnée: La révolution française et le culte du PROGRES: ROMPRE et EXCLURE</a:t>
            </a:r>
            <a:r>
              <a:rPr lang="fr-FR" b="1" dirty="0"/>
              <a:t>. . </a:t>
            </a:r>
          </a:p>
          <a:p>
            <a:endParaRPr lang="fr-FR" b="1" dirty="0"/>
          </a:p>
          <a:p>
            <a:r>
              <a:rPr lang="fr-FR" b="1" dirty="0"/>
              <a:t>- Installé dans ses </a:t>
            </a:r>
            <a:r>
              <a:rPr lang="fr-FR" b="1" dirty="0">
                <a:solidFill>
                  <a:srgbClr val="FF0000"/>
                </a:solidFill>
              </a:rPr>
              <a:t>certitudes</a:t>
            </a:r>
            <a:r>
              <a:rPr lang="fr-FR" b="1" dirty="0"/>
              <a:t>: On peut résoudre TOUS les problèmes et surmonter TOUTES les crises. Aucun DOUTE permis. </a:t>
            </a:r>
          </a:p>
          <a:p>
            <a:endParaRPr lang="fr-FR" b="1" dirty="0"/>
          </a:p>
          <a:p>
            <a:r>
              <a:rPr lang="fr-FR" b="1" dirty="0"/>
              <a:t>- Croyance en sa démarche manichéenne et rationnelle: Seule la raison doit être utilisée</a:t>
            </a:r>
          </a:p>
          <a:p>
            <a:endParaRPr lang="fr-FR" b="1" dirty="0"/>
          </a:p>
          <a:p>
            <a:r>
              <a:rPr lang="fr-FR" b="1" dirty="0"/>
              <a:t>- L`autorité et la hiérarchie pour ……. CONTROLER les gens. </a:t>
            </a:r>
          </a:p>
          <a:p>
            <a:endParaRPr lang="fr-FR" b="1" dirty="0"/>
          </a:p>
          <a:p>
            <a:r>
              <a:rPr lang="fr-FR" b="1" dirty="0"/>
              <a:t> </a:t>
            </a:r>
            <a:r>
              <a:rPr lang="fr-FR" sz="2400" b="1" dirty="0"/>
              <a:t>Pourtant</a:t>
            </a:r>
            <a:r>
              <a:rPr lang="fr-FR" b="1" dirty="0"/>
              <a:t>: Le COVID a ébranlé les certitudes. </a:t>
            </a:r>
          </a:p>
          <a:p>
            <a:endParaRPr lang="fr-FR" b="1" dirty="0"/>
          </a:p>
          <a:p>
            <a:r>
              <a:rPr lang="fr-FR" b="1" dirty="0"/>
              <a:t>Remis en cause l`efficacité de la hiérarchie: Le personnel soignant n`avait pas besoin de hiérarchie pour </a:t>
            </a:r>
          </a:p>
          <a:p>
            <a:r>
              <a:rPr lang="fr-FR" b="1" dirty="0"/>
              <a:t>Affronter des situations hypercomplexes et incertaines. </a:t>
            </a:r>
          </a:p>
          <a:p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3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8C385C-016A-3628-A3CD-8C28EA9E8ED8}"/>
              </a:ext>
            </a:extLst>
          </p:cNvPr>
          <p:cNvSpPr txBox="1"/>
          <p:nvPr/>
        </p:nvSpPr>
        <p:spPr>
          <a:xfrm>
            <a:off x="590550" y="1866806"/>
            <a:ext cx="10732875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III- La civilisation Indienne </a:t>
            </a:r>
            <a:r>
              <a:rPr lang="fr-FR" sz="2400" b="1" u="sng" dirty="0">
                <a:solidFill>
                  <a:srgbClr val="FF0000"/>
                </a:solidFill>
              </a:rPr>
              <a:t>Rencontre</a:t>
            </a:r>
            <a:r>
              <a:rPr lang="fr-FR" sz="2400" b="1" dirty="0">
                <a:solidFill>
                  <a:srgbClr val="FF0000"/>
                </a:solidFill>
              </a:rPr>
              <a:t> l`occident: </a:t>
            </a:r>
            <a:r>
              <a:rPr lang="fr-FR" sz="2400" b="1" dirty="0"/>
              <a:t>Au chevet et Secours de l`occident</a:t>
            </a:r>
          </a:p>
          <a:p>
            <a:endParaRPr lang="fr-FR" b="1" dirty="0"/>
          </a:p>
          <a:p>
            <a:r>
              <a:rPr lang="fr-FR" b="1" dirty="0"/>
              <a:t>Actualité de l`inde: </a:t>
            </a:r>
            <a:r>
              <a:rPr lang="fr-FR" b="1" dirty="0">
                <a:solidFill>
                  <a:srgbClr val="FF0000"/>
                </a:solidFill>
              </a:rPr>
              <a:t>OM: </a:t>
            </a:r>
            <a:r>
              <a:rPr lang="fr-FR" b="1" dirty="0" err="1">
                <a:solidFill>
                  <a:srgbClr val="FF0000"/>
                </a:solidFill>
              </a:rPr>
              <a:t>Asato</a:t>
            </a:r>
            <a:r>
              <a:rPr lang="fr-FR" b="1" dirty="0">
                <a:solidFill>
                  <a:srgbClr val="FF0000"/>
                </a:solidFill>
              </a:rPr>
              <a:t> Maa </a:t>
            </a:r>
            <a:r>
              <a:rPr lang="fr-FR" b="1" dirty="0" err="1">
                <a:solidFill>
                  <a:srgbClr val="FF0000"/>
                </a:solidFill>
              </a:rPr>
              <a:t>Sad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Gamaya</a:t>
            </a:r>
            <a:r>
              <a:rPr lang="fr-FR" b="1" dirty="0">
                <a:solidFill>
                  <a:srgbClr val="FF0000"/>
                </a:solidFill>
              </a:rPr>
              <a:t>; </a:t>
            </a:r>
            <a:r>
              <a:rPr lang="fr-FR" b="1" dirty="0" err="1">
                <a:solidFill>
                  <a:srgbClr val="FF0000"/>
                </a:solidFill>
              </a:rPr>
              <a:t>Tamaso</a:t>
            </a:r>
            <a:r>
              <a:rPr lang="fr-FR" b="1" dirty="0">
                <a:solidFill>
                  <a:srgbClr val="FF0000"/>
                </a:solidFill>
              </a:rPr>
              <a:t> Maa </a:t>
            </a:r>
            <a:r>
              <a:rPr lang="fr-FR" b="1" dirty="0" err="1">
                <a:solidFill>
                  <a:srgbClr val="FF0000"/>
                </a:solidFill>
              </a:rPr>
              <a:t>Jyotir</a:t>
            </a:r>
            <a:r>
              <a:rPr lang="fr-FR" b="1" dirty="0">
                <a:solidFill>
                  <a:srgbClr val="FF0000"/>
                </a:solidFill>
              </a:rPr>
              <a:t>  </a:t>
            </a:r>
            <a:r>
              <a:rPr lang="fr-FR" b="1" dirty="0" err="1">
                <a:solidFill>
                  <a:srgbClr val="FF0000"/>
                </a:solidFill>
              </a:rPr>
              <a:t>Gamaya</a:t>
            </a:r>
            <a:r>
              <a:rPr lang="fr-FR" b="1" dirty="0">
                <a:solidFill>
                  <a:srgbClr val="FF0000"/>
                </a:solidFill>
              </a:rPr>
              <a:t>/ </a:t>
            </a:r>
            <a:r>
              <a:rPr lang="fr-FR" b="1" dirty="0" err="1">
                <a:solidFill>
                  <a:srgbClr val="FF0000"/>
                </a:solidFill>
              </a:rPr>
              <a:t>Mrtyor</a:t>
            </a:r>
            <a:r>
              <a:rPr lang="fr-FR" b="1" dirty="0">
                <a:solidFill>
                  <a:srgbClr val="FF0000"/>
                </a:solidFill>
              </a:rPr>
              <a:t> Maa </a:t>
            </a:r>
            <a:r>
              <a:rPr lang="fr-FR" b="1" dirty="0" err="1">
                <a:solidFill>
                  <a:srgbClr val="FF0000"/>
                </a:solidFill>
              </a:rPr>
              <a:t>Amrtam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Gamaya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</a:p>
          <a:p>
            <a:r>
              <a:rPr lang="fr-FR" b="1" dirty="0">
                <a:solidFill>
                  <a:srgbClr val="FF0000"/>
                </a:solidFill>
              </a:rPr>
              <a:t>Om Shanti  - Shanti. Shanti. Hai … </a:t>
            </a:r>
            <a:r>
              <a:rPr lang="fr-FR" b="1" dirty="0">
                <a:highlight>
                  <a:srgbClr val="FFFF00"/>
                </a:highlight>
              </a:rPr>
              <a:t>Gandhi, Mandela, Vaclav Havel ont atteint l`ETERNITE</a:t>
            </a:r>
            <a:r>
              <a:rPr lang="fr-FR" b="1" dirty="0">
                <a:solidFill>
                  <a:srgbClr val="FF0000"/>
                </a:solidFill>
              </a:rPr>
              <a:t>. 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ACCEDER a son ignorance: Pas de certitude. </a:t>
            </a:r>
          </a:p>
          <a:p>
            <a:endParaRPr lang="en-US" dirty="0"/>
          </a:p>
          <a:p>
            <a:r>
              <a:rPr lang="en-US" dirty="0"/>
              <a:t>- DIVERSITE: De la </a:t>
            </a:r>
            <a:r>
              <a:rPr lang="fr-FR" dirty="0"/>
              <a:t>rhétorique</a:t>
            </a:r>
            <a:r>
              <a:rPr lang="en-US" dirty="0"/>
              <a:t>  au </a:t>
            </a:r>
            <a:r>
              <a:rPr lang="fr-FR" dirty="0"/>
              <a:t>vécu</a:t>
            </a:r>
            <a:r>
              <a:rPr lang="en-US" dirty="0"/>
              <a:t>. </a:t>
            </a:r>
            <a:r>
              <a:rPr lang="en-US" dirty="0" err="1"/>
              <a:t>L`occident</a:t>
            </a:r>
            <a:r>
              <a:rPr lang="en-US" dirty="0"/>
              <a:t> PARLE Beaucoup/ </a:t>
            </a:r>
            <a:r>
              <a:rPr lang="fr-FR" dirty="0"/>
              <a:t>Très</a:t>
            </a:r>
            <a:r>
              <a:rPr lang="en-US" dirty="0"/>
              <a:t> bien de </a:t>
            </a:r>
            <a:r>
              <a:rPr lang="fr-FR" dirty="0"/>
              <a:t>diversité</a:t>
            </a:r>
            <a:r>
              <a:rPr lang="en-US" dirty="0"/>
              <a:t>. </a:t>
            </a:r>
            <a:r>
              <a:rPr lang="en-US" dirty="0" err="1"/>
              <a:t>L`inde</a:t>
            </a:r>
            <a:r>
              <a:rPr lang="en-US" dirty="0"/>
              <a:t> la VIT. </a:t>
            </a:r>
          </a:p>
          <a:p>
            <a:endParaRPr lang="fr-FR" dirty="0"/>
          </a:p>
          <a:p>
            <a:r>
              <a:rPr lang="en-US" dirty="0"/>
              <a:t>- Le </a:t>
            </a:r>
            <a:r>
              <a:rPr lang="fr-FR" dirty="0"/>
              <a:t>passé</a:t>
            </a:r>
            <a:r>
              <a:rPr lang="en-US" dirty="0"/>
              <a:t> et le </a:t>
            </a:r>
            <a:r>
              <a:rPr lang="fr-FR" dirty="0"/>
              <a:t>présent</a:t>
            </a:r>
            <a:r>
              <a:rPr lang="en-US" dirty="0"/>
              <a:t> s`</a:t>
            </a:r>
            <a:r>
              <a:rPr lang="fr-FR" dirty="0"/>
              <a:t>entremêlement</a:t>
            </a:r>
            <a:r>
              <a:rPr lang="en-US" dirty="0"/>
              <a:t>. Ne </a:t>
            </a:r>
            <a:r>
              <a:rPr lang="en-US" dirty="0" err="1"/>
              <a:t>s`excluent</a:t>
            </a:r>
            <a:r>
              <a:rPr lang="en-US" dirty="0"/>
              <a:t> pas: En Occident: Le </a:t>
            </a:r>
            <a:r>
              <a:rPr lang="fr-FR" dirty="0"/>
              <a:t>passé</a:t>
            </a:r>
            <a:r>
              <a:rPr lang="en-US" dirty="0"/>
              <a:t> </a:t>
            </a:r>
            <a:r>
              <a:rPr lang="en-US" dirty="0" err="1"/>
              <a:t>c`est</a:t>
            </a:r>
            <a:r>
              <a:rPr lang="en-US" dirty="0"/>
              <a:t> l`</a:t>
            </a:r>
            <a:r>
              <a:rPr lang="fr-FR" dirty="0"/>
              <a:t>archaïsme</a:t>
            </a:r>
            <a:r>
              <a:rPr lang="en-US" dirty="0"/>
              <a:t> a </a:t>
            </a:r>
            <a:r>
              <a:rPr lang="en-US" dirty="0" err="1"/>
              <a:t>exclure</a:t>
            </a:r>
            <a:r>
              <a:rPr lang="en-US" dirty="0"/>
              <a:t>. </a:t>
            </a:r>
          </a:p>
          <a:p>
            <a:r>
              <a:rPr lang="en-US" dirty="0"/>
              <a:t>Transformer sans </a:t>
            </a:r>
            <a:r>
              <a:rPr lang="en-US" dirty="0" err="1"/>
              <a:t>Rompre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exclure</a:t>
            </a:r>
            <a:r>
              <a:rPr lang="en-US" dirty="0"/>
              <a:t>: </a:t>
            </a:r>
            <a:r>
              <a:rPr lang="fr-FR" dirty="0"/>
              <a:t>Réparer</a:t>
            </a:r>
            <a:r>
              <a:rPr lang="en-US" dirty="0"/>
              <a:t> </a:t>
            </a:r>
            <a:r>
              <a:rPr lang="en-US" dirty="0" err="1"/>
              <a:t>l`humain</a:t>
            </a:r>
            <a:r>
              <a:rPr lang="en-US" dirty="0"/>
              <a:t> </a:t>
            </a:r>
            <a:r>
              <a:rPr lang="fr-FR" dirty="0"/>
              <a:t>fragmenté</a:t>
            </a:r>
            <a:r>
              <a:rPr lang="en-US" dirty="0"/>
              <a:t> par le </a:t>
            </a:r>
            <a:r>
              <a:rPr lang="fr-FR" dirty="0"/>
              <a:t>modèle</a:t>
            </a:r>
            <a:r>
              <a:rPr lang="en-US" dirty="0"/>
              <a:t> Occidental.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- Domination (Occidentale)  versus Interactions </a:t>
            </a:r>
            <a:r>
              <a:rPr lang="en-US" dirty="0" err="1"/>
              <a:t>Multiculturelles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B4FD0EE-12F8-8304-C837-24118FD1E289}"/>
              </a:ext>
            </a:extLst>
          </p:cNvPr>
          <p:cNvSpPr txBox="1"/>
          <p:nvPr/>
        </p:nvSpPr>
        <p:spPr>
          <a:xfrm>
            <a:off x="522249" y="247521"/>
            <a:ext cx="943450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highlight>
                  <a:srgbClr val="FFFF00"/>
                </a:highlight>
              </a:rPr>
              <a:t>Sortir du statu quo</a:t>
            </a:r>
            <a:r>
              <a:rPr lang="fr-FR" dirty="0">
                <a:highlight>
                  <a:srgbClr val="FFFF00"/>
                </a:highlight>
              </a:rPr>
              <a:t>: Deux civilisations qui fonctionnent comme des Parallèles qui s`ignorent.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r>
              <a:rPr lang="fr-FR" dirty="0">
                <a:highlight>
                  <a:srgbClr val="FFFF00"/>
                </a:highlight>
              </a:rPr>
              <a:t>Montrer que l`inde peut contribuer non seulement a l`histoire humaine… Mais réparer les dégâts</a:t>
            </a:r>
          </a:p>
          <a:p>
            <a:r>
              <a:rPr lang="fr-FR" dirty="0">
                <a:highlight>
                  <a:srgbClr val="FFFF00"/>
                </a:highlight>
              </a:rPr>
              <a:t>Et </a:t>
            </a:r>
            <a:r>
              <a:rPr lang="fr-FR" dirty="0" err="1">
                <a:highlight>
                  <a:srgbClr val="FFFF00"/>
                </a:highlight>
              </a:rPr>
              <a:t>contruire</a:t>
            </a:r>
            <a:r>
              <a:rPr lang="fr-FR" dirty="0">
                <a:highlight>
                  <a:srgbClr val="FFFF00"/>
                </a:highlight>
              </a:rPr>
              <a:t> cette nouvelle civilisationnelle souhaitée .</a:t>
            </a:r>
          </a:p>
        </p:txBody>
      </p:sp>
    </p:spTree>
    <p:extLst>
      <p:ext uri="{BB962C8B-B14F-4D97-AF65-F5344CB8AC3E}">
        <p14:creationId xmlns:p14="http://schemas.microsoft.com/office/powerpoint/2010/main" val="74152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F19089-8D77-31AD-C828-B56C29B94685}"/>
              </a:ext>
            </a:extLst>
          </p:cNvPr>
          <p:cNvSpPr txBox="1"/>
          <p:nvPr/>
        </p:nvSpPr>
        <p:spPr>
          <a:xfrm>
            <a:off x="447675" y="638175"/>
            <a:ext cx="6045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Diversité</a:t>
            </a:r>
            <a:r>
              <a:rPr lang="en-US" sz="2400" b="1" dirty="0"/>
              <a:t> </a:t>
            </a:r>
            <a:r>
              <a:rPr lang="fr-FR" sz="2400" b="1" dirty="0"/>
              <a:t>Vécue</a:t>
            </a:r>
            <a:r>
              <a:rPr lang="en-US" sz="2400" b="1" dirty="0"/>
              <a:t> vs </a:t>
            </a:r>
            <a:r>
              <a:rPr lang="fr-FR" sz="2400" b="1" dirty="0"/>
              <a:t>Diversité</a:t>
            </a:r>
            <a:r>
              <a:rPr lang="en-US" sz="2400" b="1" dirty="0"/>
              <a:t> </a:t>
            </a:r>
            <a:r>
              <a:rPr lang="fr-FR" sz="2400" b="1" dirty="0"/>
              <a:t>Clamée/Affichée</a:t>
            </a:r>
            <a:r>
              <a:rPr lang="en-US" sz="2400" b="1" dirty="0"/>
              <a:t>. </a:t>
            </a:r>
            <a:endParaRPr lang="fr-FR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230412-979F-DE0C-7A36-966F220C9CBE}"/>
              </a:ext>
            </a:extLst>
          </p:cNvPr>
          <p:cNvSpPr txBox="1"/>
          <p:nvPr/>
        </p:nvSpPr>
        <p:spPr>
          <a:xfrm>
            <a:off x="224351" y="1064740"/>
            <a:ext cx="680500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•Tradition vs </a:t>
            </a:r>
            <a:r>
              <a:rPr lang="fr-FR" sz="2000" b="1" dirty="0"/>
              <a:t>modernité</a:t>
            </a:r>
            <a:r>
              <a:rPr lang="en-US" sz="2000" b="1" dirty="0"/>
              <a:t> </a:t>
            </a:r>
          </a:p>
          <a:p>
            <a:endParaRPr lang="en-US" sz="2000" b="1" dirty="0"/>
          </a:p>
          <a:p>
            <a:r>
              <a:rPr lang="en-US" sz="2000" b="1" dirty="0"/>
              <a:t>•</a:t>
            </a:r>
            <a:r>
              <a:rPr lang="en-US" sz="2000" b="1" dirty="0" err="1"/>
              <a:t>Changement</a:t>
            </a:r>
            <a:r>
              <a:rPr lang="en-US" sz="2000" b="1" dirty="0"/>
              <a:t> vs </a:t>
            </a:r>
            <a:r>
              <a:rPr lang="fr-FR" sz="2000" b="1" dirty="0"/>
              <a:t>stabilité</a:t>
            </a:r>
            <a:r>
              <a:rPr lang="en-US" sz="2000" b="1" dirty="0"/>
              <a:t>  ( </a:t>
            </a:r>
            <a:r>
              <a:rPr lang="fr-FR" sz="2000" b="1" dirty="0"/>
              <a:t>Stabilité</a:t>
            </a:r>
            <a:r>
              <a:rPr lang="en-US" sz="2000" b="1" dirty="0"/>
              <a:t>= Ordre. Mais </a:t>
            </a:r>
            <a:r>
              <a:rPr lang="en-US" sz="2000" b="1" dirty="0" err="1"/>
              <a:t>quel</a:t>
            </a:r>
            <a:r>
              <a:rPr lang="en-US" sz="2000" b="1" dirty="0"/>
              <a:t> Ordre? </a:t>
            </a:r>
          </a:p>
          <a:p>
            <a:endParaRPr lang="en-US" sz="2000" b="1" dirty="0"/>
          </a:p>
          <a:p>
            <a:r>
              <a:rPr lang="en-US" sz="2000" b="1" dirty="0"/>
              <a:t>•</a:t>
            </a:r>
            <a:r>
              <a:rPr lang="en-US" sz="2000" b="1" dirty="0" err="1"/>
              <a:t>Rationnel</a:t>
            </a:r>
            <a:r>
              <a:rPr lang="en-US" sz="2000" b="1" dirty="0"/>
              <a:t> vs </a:t>
            </a:r>
            <a:r>
              <a:rPr lang="en-US" sz="2000" b="1" dirty="0" err="1"/>
              <a:t>irrationnel</a:t>
            </a:r>
            <a:r>
              <a:rPr lang="en-US" sz="2000" b="1" dirty="0"/>
              <a:t> ( conception </a:t>
            </a:r>
            <a:r>
              <a:rPr lang="en-US" sz="2000" b="1" dirty="0" err="1"/>
              <a:t>cyclique</a:t>
            </a:r>
            <a:r>
              <a:rPr lang="en-US" sz="2000" b="1" dirty="0"/>
              <a:t> du temps). </a:t>
            </a:r>
          </a:p>
          <a:p>
            <a:endParaRPr lang="en-US" sz="2000" b="1" dirty="0"/>
          </a:p>
          <a:p>
            <a:r>
              <a:rPr lang="fr-FR" sz="2000" b="1" dirty="0"/>
              <a:t>•Manichéisme</a:t>
            </a:r>
            <a:r>
              <a:rPr lang="en-US" sz="2000" b="1" dirty="0"/>
              <a:t>. 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DEUX </a:t>
            </a:r>
            <a:r>
              <a:rPr lang="en-US" sz="2000" b="1" dirty="0" err="1">
                <a:solidFill>
                  <a:srgbClr val="FF0000"/>
                </a:solidFill>
              </a:rPr>
              <a:t>Exemples</a:t>
            </a:r>
            <a:r>
              <a:rPr lang="en-US" sz="2000" b="1" dirty="0">
                <a:solidFill>
                  <a:srgbClr val="FF0000"/>
                </a:solidFill>
              </a:rPr>
              <a:t> de relations a </a:t>
            </a:r>
            <a:r>
              <a:rPr lang="en-US" sz="2000" b="1" dirty="0" err="1">
                <a:solidFill>
                  <a:srgbClr val="FF0000"/>
                </a:solidFill>
              </a:rPr>
              <a:t>l`ordre</a:t>
            </a:r>
            <a:r>
              <a:rPr lang="en-US" sz="2000" b="1" dirty="0">
                <a:solidFill>
                  <a:srgbClr val="FF0000"/>
                </a:solidFill>
              </a:rPr>
              <a:t> et au </a:t>
            </a:r>
            <a:r>
              <a:rPr lang="en-US" sz="2000" b="1" dirty="0" err="1">
                <a:solidFill>
                  <a:srgbClr val="FF0000"/>
                </a:solidFill>
              </a:rPr>
              <a:t>pouvoir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C442AFFD-9B54-E552-3F15-60A855B5734D}"/>
              </a:ext>
            </a:extLst>
          </p:cNvPr>
          <p:cNvSpPr/>
          <p:nvPr/>
        </p:nvSpPr>
        <p:spPr>
          <a:xfrm>
            <a:off x="6829967" y="701309"/>
            <a:ext cx="996593" cy="1820444"/>
          </a:xfrm>
          <a:prstGeom prst="rightBrace">
            <a:avLst>
              <a:gd name="adj1" fmla="val 8333"/>
              <a:gd name="adj2" fmla="val 527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9E2FBDC-40FD-3F19-BA93-8ABE55995D7E}"/>
              </a:ext>
            </a:extLst>
          </p:cNvPr>
          <p:cNvSpPr txBox="1"/>
          <p:nvPr/>
        </p:nvSpPr>
        <p:spPr>
          <a:xfrm>
            <a:off x="7243292" y="687632"/>
            <a:ext cx="46231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révolution française: a généré des </a:t>
            </a:r>
          </a:p>
          <a:p>
            <a:endParaRPr lang="fr-FR" dirty="0"/>
          </a:p>
          <a:p>
            <a:r>
              <a:rPr lang="fr-FR" dirty="0"/>
              <a:t>Monstres. </a:t>
            </a:r>
          </a:p>
          <a:p>
            <a:endParaRPr lang="fr-FR" dirty="0"/>
          </a:p>
          <a:p>
            <a:r>
              <a:rPr lang="fr-FR" dirty="0"/>
              <a:t>Le modèle US fast FOOD génère tous les maux.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A9A0BC0-D5C5-8523-37E9-F99B04C46325}"/>
              </a:ext>
            </a:extLst>
          </p:cNvPr>
          <p:cNvSpPr txBox="1"/>
          <p:nvPr/>
        </p:nvSpPr>
        <p:spPr>
          <a:xfrm>
            <a:off x="242370" y="4329627"/>
            <a:ext cx="24007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/>
              <a:t>Mahabharta</a:t>
            </a:r>
            <a:r>
              <a:rPr lang="fr-FR" dirty="0"/>
              <a:t> 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B5FC6DD-65AB-EEEA-ED7E-4DB1593FEF0C}"/>
              </a:ext>
            </a:extLst>
          </p:cNvPr>
          <p:cNvSpPr txBox="1"/>
          <p:nvPr/>
        </p:nvSpPr>
        <p:spPr>
          <a:xfrm>
            <a:off x="3999123" y="4230477"/>
            <a:ext cx="638848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Beyond all the </a:t>
            </a:r>
            <a:r>
              <a:rPr lang="fr-FR" dirty="0" err="1"/>
              <a:t>beautiful</a:t>
            </a:r>
            <a:r>
              <a:rPr lang="fr-FR" dirty="0"/>
              <a:t> stories , </a:t>
            </a:r>
            <a:r>
              <a:rPr lang="fr-FR" dirty="0" err="1"/>
              <a:t>poems</a:t>
            </a:r>
            <a:r>
              <a:rPr lang="fr-FR" dirty="0"/>
              <a:t>, conflits, DHARMA </a:t>
            </a:r>
          </a:p>
          <a:p>
            <a:endParaRPr lang="fr-FR" dirty="0"/>
          </a:p>
          <a:p>
            <a:r>
              <a:rPr lang="fr-FR" dirty="0"/>
              <a:t>At the HEART of </a:t>
            </a:r>
            <a:r>
              <a:rPr lang="fr-FR" dirty="0" err="1"/>
              <a:t>every</a:t>
            </a:r>
            <a:r>
              <a:rPr lang="fr-FR" dirty="0"/>
              <a:t> one and </a:t>
            </a:r>
            <a:r>
              <a:rPr lang="fr-FR" dirty="0" err="1"/>
              <a:t>everything</a:t>
            </a:r>
            <a:r>
              <a:rPr lang="fr-FR" dirty="0"/>
              <a:t>. : </a:t>
            </a:r>
          </a:p>
          <a:p>
            <a:endParaRPr lang="fr-FR" dirty="0"/>
          </a:p>
          <a:p>
            <a:r>
              <a:rPr lang="fr-FR" dirty="0"/>
              <a:t>«  I </a:t>
            </a:r>
            <a:r>
              <a:rPr lang="fr-FR" dirty="0" err="1"/>
              <a:t>wanted</a:t>
            </a:r>
            <a:r>
              <a:rPr lang="fr-FR" dirty="0"/>
              <a:t> to put DHARMA in the </a:t>
            </a:r>
            <a:r>
              <a:rPr lang="fr-FR" dirty="0" err="1"/>
              <a:t>heart</a:t>
            </a:r>
            <a:r>
              <a:rPr lang="fr-FR" dirty="0"/>
              <a:t> of men » </a:t>
            </a:r>
            <a:r>
              <a:rPr lang="fr-FR" dirty="0" err="1"/>
              <a:t>Vyasa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/>
              <a:t>DHARMA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everything</a:t>
            </a:r>
            <a:r>
              <a:rPr lang="fr-FR" dirty="0"/>
              <a:t> in </a:t>
            </a:r>
            <a:r>
              <a:rPr lang="fr-FR" dirty="0" err="1"/>
              <a:t>everything</a:t>
            </a:r>
            <a:r>
              <a:rPr lang="fr-FR" dirty="0"/>
              <a:t>: The </a:t>
            </a:r>
            <a:r>
              <a:rPr lang="fr-FR" dirty="0" err="1"/>
              <a:t>law</a:t>
            </a:r>
            <a:r>
              <a:rPr lang="fr-FR" dirty="0"/>
              <a:t> of the world. </a:t>
            </a:r>
          </a:p>
          <a:p>
            <a:endParaRPr lang="fr-FR" dirty="0"/>
          </a:p>
          <a:p>
            <a:r>
              <a:rPr lang="fr-FR" dirty="0"/>
              <a:t>Secret and </a:t>
            </a:r>
            <a:r>
              <a:rPr lang="fr-FR" dirty="0" err="1"/>
              <a:t>personal</a:t>
            </a:r>
            <a:r>
              <a:rPr lang="fr-FR" dirty="0"/>
              <a:t> </a:t>
            </a:r>
            <a:r>
              <a:rPr lang="fr-FR" dirty="0" err="1"/>
              <a:t>order</a:t>
            </a:r>
            <a:r>
              <a:rPr lang="fr-FR" dirty="0"/>
              <a:t> </a:t>
            </a:r>
            <a:r>
              <a:rPr lang="fr-FR" dirty="0" err="1"/>
              <a:t>every</a:t>
            </a:r>
            <a:r>
              <a:rPr lang="fr-FR" dirty="0"/>
              <a:t> man carry </a:t>
            </a:r>
            <a:r>
              <a:rPr lang="fr-FR" dirty="0" err="1"/>
              <a:t>within</a:t>
            </a:r>
            <a:r>
              <a:rPr lang="fr-FR" dirty="0"/>
              <a:t>. He </a:t>
            </a:r>
            <a:r>
              <a:rPr lang="fr-FR" dirty="0" err="1"/>
              <a:t>shoud</a:t>
            </a:r>
            <a:r>
              <a:rPr lang="fr-FR" dirty="0"/>
              <a:t> </a:t>
            </a:r>
            <a:r>
              <a:rPr lang="fr-FR" dirty="0" err="1"/>
              <a:t>obey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647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49BDE83-124E-6BAC-1B82-C17E5EBF827B}"/>
              </a:ext>
            </a:extLst>
          </p:cNvPr>
          <p:cNvSpPr txBox="1"/>
          <p:nvPr/>
        </p:nvSpPr>
        <p:spPr>
          <a:xfrm>
            <a:off x="1211856" y="374572"/>
            <a:ext cx="96191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The DHARMA </a:t>
            </a:r>
            <a:r>
              <a:rPr lang="fr-FR" dirty="0" err="1"/>
              <a:t>each</a:t>
            </a:r>
            <a:r>
              <a:rPr lang="fr-FR" dirty="0"/>
              <a:t> and </a:t>
            </a:r>
            <a:r>
              <a:rPr lang="fr-FR" dirty="0" err="1"/>
              <a:t>every</a:t>
            </a:r>
            <a:r>
              <a:rPr lang="fr-FR" dirty="0"/>
              <a:t> one carries in </a:t>
            </a:r>
            <a:r>
              <a:rPr lang="fr-FR" dirty="0" err="1"/>
              <a:t>himself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guid</a:t>
            </a:r>
            <a:r>
              <a:rPr lang="fr-FR" dirty="0"/>
              <a:t> and </a:t>
            </a:r>
            <a:r>
              <a:rPr lang="fr-FR" dirty="0" err="1"/>
              <a:t>guarantee</a:t>
            </a:r>
            <a:r>
              <a:rPr lang="fr-FR" dirty="0"/>
              <a:t> of the World. Cosmos. </a:t>
            </a:r>
          </a:p>
          <a:p>
            <a:endParaRPr lang="fr-FR" dirty="0"/>
          </a:p>
          <a:p>
            <a:r>
              <a:rPr lang="fr-FR" dirty="0" err="1"/>
              <a:t>Respected</a:t>
            </a:r>
            <a:r>
              <a:rPr lang="fr-FR" dirty="0"/>
              <a:t> Dharma if </a:t>
            </a:r>
            <a:r>
              <a:rPr lang="fr-FR" dirty="0" err="1"/>
              <a:t>protected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Protect</a:t>
            </a:r>
            <a:r>
              <a:rPr lang="fr-FR" dirty="0"/>
              <a:t>. If </a:t>
            </a:r>
            <a:r>
              <a:rPr lang="fr-FR" dirty="0" err="1"/>
              <a:t>destroyed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destroy. </a:t>
            </a:r>
          </a:p>
          <a:p>
            <a:endParaRPr lang="fr-FR" dirty="0"/>
          </a:p>
          <a:p>
            <a:r>
              <a:rPr lang="fr-FR" dirty="0"/>
              <a:t>Relation </a:t>
            </a:r>
            <a:r>
              <a:rPr lang="fr-FR" dirty="0" err="1"/>
              <a:t>between</a:t>
            </a:r>
            <a:r>
              <a:rPr lang="fr-FR" dirty="0"/>
              <a:t> the one and the </a:t>
            </a:r>
            <a:r>
              <a:rPr lang="fr-FR" dirty="0" err="1"/>
              <a:t>Whole</a:t>
            </a:r>
            <a:r>
              <a:rPr lang="fr-FR" dirty="0"/>
              <a:t>. In the </a:t>
            </a:r>
            <a:r>
              <a:rPr lang="fr-FR" dirty="0" err="1"/>
              <a:t>heat</a:t>
            </a:r>
            <a:r>
              <a:rPr lang="fr-FR" dirty="0"/>
              <a:t> of </a:t>
            </a:r>
            <a:r>
              <a:rPr lang="fr-FR" dirty="0" err="1"/>
              <a:t>reciprocity</a:t>
            </a:r>
            <a:r>
              <a:rPr lang="fr-FR" dirty="0"/>
              <a:t>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E6CA1CF-9C62-FA44-FEC3-515C46DCBDE6}"/>
              </a:ext>
            </a:extLst>
          </p:cNvPr>
          <p:cNvSpPr txBox="1"/>
          <p:nvPr/>
        </p:nvSpPr>
        <p:spPr>
          <a:xfrm>
            <a:off x="903383" y="1949986"/>
            <a:ext cx="107641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The story of </a:t>
            </a:r>
            <a:r>
              <a:rPr lang="fr-FR" dirty="0" err="1"/>
              <a:t>Satyavati</a:t>
            </a:r>
            <a:r>
              <a:rPr lang="fr-FR" dirty="0"/>
              <a:t>, </a:t>
            </a:r>
            <a:r>
              <a:rPr lang="fr-FR" dirty="0" err="1"/>
              <a:t>beautiful</a:t>
            </a:r>
            <a:r>
              <a:rPr lang="fr-FR" dirty="0"/>
              <a:t>  but </a:t>
            </a:r>
            <a:r>
              <a:rPr lang="fr-FR" dirty="0" err="1"/>
              <a:t>smells</a:t>
            </a:r>
            <a:r>
              <a:rPr lang="fr-FR" dirty="0"/>
              <a:t> </a:t>
            </a:r>
            <a:r>
              <a:rPr lang="fr-FR" dirty="0" err="1"/>
              <a:t>fish</a:t>
            </a:r>
            <a:r>
              <a:rPr lang="fr-FR" dirty="0"/>
              <a:t>. The </a:t>
            </a:r>
            <a:r>
              <a:rPr lang="fr-FR" dirty="0" err="1"/>
              <a:t>mother</a:t>
            </a:r>
            <a:r>
              <a:rPr lang="fr-FR" dirty="0"/>
              <a:t> of </a:t>
            </a:r>
            <a:r>
              <a:rPr lang="fr-FR" dirty="0" err="1"/>
              <a:t>Vyasa</a:t>
            </a:r>
            <a:r>
              <a:rPr lang="fr-FR" dirty="0"/>
              <a:t>.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started</a:t>
            </a:r>
            <a:r>
              <a:rPr lang="fr-FR" dirty="0"/>
              <a:t> </a:t>
            </a:r>
            <a:r>
              <a:rPr lang="fr-FR" dirty="0" err="1"/>
              <a:t>writing</a:t>
            </a:r>
            <a:r>
              <a:rPr lang="fr-FR" dirty="0"/>
              <a:t> the </a:t>
            </a:r>
            <a:r>
              <a:rPr lang="fr-FR" dirty="0" err="1"/>
              <a:t>Biggest</a:t>
            </a:r>
            <a:r>
              <a:rPr lang="fr-FR" dirty="0"/>
              <a:t> </a:t>
            </a:r>
            <a:r>
              <a:rPr lang="fr-FR" dirty="0" err="1"/>
              <a:t>epics</a:t>
            </a:r>
            <a:r>
              <a:rPr lang="fr-FR" dirty="0"/>
              <a:t> </a:t>
            </a:r>
            <a:r>
              <a:rPr lang="fr-FR" dirty="0" err="1"/>
              <a:t>ever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Dhritarashtra</a:t>
            </a:r>
            <a:r>
              <a:rPr lang="fr-FR" dirty="0"/>
              <a:t>: Blind </a:t>
            </a:r>
            <a:r>
              <a:rPr lang="fr-FR" dirty="0" err="1"/>
              <a:t>could</a:t>
            </a:r>
            <a:r>
              <a:rPr lang="fr-FR" dirty="0"/>
              <a:t> not </a:t>
            </a:r>
            <a:r>
              <a:rPr lang="fr-FR" dirty="0" err="1"/>
              <a:t>become</a:t>
            </a:r>
            <a:r>
              <a:rPr lang="fr-FR" dirty="0"/>
              <a:t> </a:t>
            </a:r>
            <a:r>
              <a:rPr lang="fr-FR" dirty="0" err="1"/>
              <a:t>king</a:t>
            </a:r>
            <a:r>
              <a:rPr lang="fr-FR" dirty="0"/>
              <a:t>. </a:t>
            </a:r>
            <a:r>
              <a:rPr lang="fr-FR" dirty="0" err="1"/>
              <a:t>Pandu</a:t>
            </a:r>
            <a:r>
              <a:rPr lang="fr-FR" dirty="0"/>
              <a:t>, 2</a:t>
            </a:r>
            <a:r>
              <a:rPr lang="fr-FR" baseline="30000" dirty="0"/>
              <a:t>nd</a:t>
            </a:r>
            <a:r>
              <a:rPr lang="fr-FR" dirty="0"/>
              <a:t> </a:t>
            </a:r>
            <a:r>
              <a:rPr lang="fr-FR" dirty="0" err="1"/>
              <a:t>born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Kundri</a:t>
            </a:r>
            <a:r>
              <a:rPr lang="fr-FR" dirty="0"/>
              <a:t> and </a:t>
            </a:r>
            <a:r>
              <a:rPr lang="fr-FR" dirty="0" err="1"/>
              <a:t>Madri</a:t>
            </a:r>
            <a:r>
              <a:rPr lang="fr-FR" dirty="0"/>
              <a:t> </a:t>
            </a:r>
            <a:r>
              <a:rPr lang="fr-FR" dirty="0" err="1"/>
              <a:t>chosen</a:t>
            </a:r>
            <a:r>
              <a:rPr lang="fr-FR" dirty="0"/>
              <a:t> as </a:t>
            </a:r>
            <a:r>
              <a:rPr lang="fr-FR" dirty="0" err="1"/>
              <a:t>wives</a:t>
            </a:r>
            <a:r>
              <a:rPr lang="fr-FR" dirty="0"/>
              <a:t> of </a:t>
            </a:r>
            <a:r>
              <a:rPr lang="fr-FR" dirty="0" err="1"/>
              <a:t>Pandu</a:t>
            </a:r>
            <a:r>
              <a:rPr lang="fr-FR" dirty="0"/>
              <a:t>. </a:t>
            </a:r>
            <a:r>
              <a:rPr lang="fr-FR" dirty="0" err="1"/>
              <a:t>Kunto</a:t>
            </a:r>
            <a:r>
              <a:rPr lang="fr-FR" dirty="0"/>
              <a:t> </a:t>
            </a:r>
            <a:r>
              <a:rPr lang="fr-FR" dirty="0" err="1"/>
              <a:t>mother</a:t>
            </a:r>
            <a:r>
              <a:rPr lang="fr-FR" dirty="0"/>
              <a:t> of 5 sons of </a:t>
            </a:r>
            <a:r>
              <a:rPr lang="fr-FR" dirty="0" err="1"/>
              <a:t>Pandu</a:t>
            </a:r>
            <a:r>
              <a:rPr lang="fr-FR" dirty="0"/>
              <a:t>. </a:t>
            </a:r>
            <a:r>
              <a:rPr lang="fr-FR" dirty="0" err="1"/>
              <a:t>Pandavas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Kundi</a:t>
            </a:r>
            <a:r>
              <a:rPr lang="fr-FR" dirty="0"/>
              <a:t> has a </a:t>
            </a:r>
            <a:r>
              <a:rPr lang="fr-FR" dirty="0" err="1"/>
              <a:t>deep</a:t>
            </a:r>
            <a:r>
              <a:rPr lang="fr-FR" dirty="0"/>
              <a:t> secret. </a:t>
            </a:r>
            <a:r>
              <a:rPr lang="fr-FR" dirty="0" err="1"/>
              <a:t>She</a:t>
            </a:r>
            <a:r>
              <a:rPr lang="fr-FR" dirty="0"/>
              <a:t> posses a </a:t>
            </a:r>
            <a:r>
              <a:rPr lang="fr-FR" dirty="0" err="1"/>
              <a:t>magic</a:t>
            </a:r>
            <a:r>
              <a:rPr lang="fr-FR" dirty="0"/>
              <a:t> mantra </a:t>
            </a:r>
            <a:r>
              <a:rPr lang="fr-FR" dirty="0" err="1"/>
              <a:t>given</a:t>
            </a:r>
            <a:r>
              <a:rPr lang="fr-FR" dirty="0"/>
              <a:t> by the </a:t>
            </a:r>
            <a:r>
              <a:rPr lang="fr-FR" dirty="0" err="1"/>
              <a:t>ermit</a:t>
            </a:r>
            <a:r>
              <a:rPr lang="fr-FR" dirty="0"/>
              <a:t>, Surya, the </a:t>
            </a:r>
            <a:r>
              <a:rPr lang="fr-FR" dirty="0" err="1"/>
              <a:t>god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prays</a:t>
            </a:r>
            <a:r>
              <a:rPr lang="fr-FR" dirty="0"/>
              <a:t> </a:t>
            </a:r>
            <a:r>
              <a:rPr lang="fr-FR" dirty="0" err="1"/>
              <a:t>granted</a:t>
            </a:r>
            <a:r>
              <a:rPr lang="fr-FR" dirty="0"/>
              <a:t> </a:t>
            </a:r>
            <a:r>
              <a:rPr lang="fr-FR" dirty="0" err="1"/>
              <a:t>her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Gandhari</a:t>
            </a:r>
            <a:r>
              <a:rPr lang="fr-FR" dirty="0"/>
              <a:t>: </a:t>
            </a:r>
            <a:r>
              <a:rPr lang="fr-FR" dirty="0" err="1"/>
              <a:t>imposed</a:t>
            </a:r>
            <a:r>
              <a:rPr lang="fr-FR" dirty="0"/>
              <a:t> a blind </a:t>
            </a:r>
            <a:r>
              <a:rPr lang="fr-FR" dirty="0" err="1"/>
              <a:t>spouse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Pandavas</a:t>
            </a:r>
            <a:r>
              <a:rPr lang="fr-FR" dirty="0"/>
              <a:t> and </a:t>
            </a:r>
            <a:r>
              <a:rPr lang="fr-FR" dirty="0" err="1"/>
              <a:t>Kauravas</a:t>
            </a:r>
            <a:r>
              <a:rPr lang="fr-FR" dirty="0"/>
              <a:t> ( </a:t>
            </a:r>
            <a:r>
              <a:rPr lang="fr-FR" dirty="0" err="1"/>
              <a:t>Dhritasashtra</a:t>
            </a:r>
            <a:r>
              <a:rPr lang="fr-FR" dirty="0"/>
              <a:t>) </a:t>
            </a:r>
            <a:r>
              <a:rPr lang="fr-FR" dirty="0" err="1"/>
              <a:t>went</a:t>
            </a:r>
            <a:r>
              <a:rPr lang="fr-FR" dirty="0"/>
              <a:t> to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school</a:t>
            </a:r>
            <a:r>
              <a:rPr lang="fr-FR" dirty="0"/>
              <a:t>. 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differentiate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 err="1"/>
              <a:t>Duryodhana</a:t>
            </a:r>
            <a:r>
              <a:rPr lang="fr-FR" dirty="0"/>
              <a:t> intention to </a:t>
            </a:r>
            <a:r>
              <a:rPr lang="fr-FR" dirty="0" err="1"/>
              <a:t>kill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. Hi  </a:t>
            </a:r>
            <a:r>
              <a:rPr lang="fr-FR" dirty="0" err="1"/>
              <a:t>potential</a:t>
            </a:r>
            <a:r>
              <a:rPr lang="fr-FR" dirty="0"/>
              <a:t> </a:t>
            </a:r>
            <a:r>
              <a:rPr lang="fr-FR" dirty="0" err="1"/>
              <a:t>competitors</a:t>
            </a:r>
            <a:r>
              <a:rPr lang="fr-FR" dirty="0"/>
              <a:t>. Bhima </a:t>
            </a:r>
            <a:r>
              <a:rPr lang="fr-FR" dirty="0" err="1"/>
              <a:t>poisoned</a:t>
            </a:r>
            <a:r>
              <a:rPr lang="fr-FR" dirty="0"/>
              <a:t>, </a:t>
            </a:r>
            <a:r>
              <a:rPr lang="fr-FR" dirty="0" err="1"/>
              <a:t>Revived</a:t>
            </a:r>
            <a:r>
              <a:rPr lang="fr-FR" dirty="0"/>
              <a:t> by the </a:t>
            </a:r>
            <a:r>
              <a:rPr lang="fr-FR" dirty="0" err="1"/>
              <a:t>sea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Draupadi</a:t>
            </a:r>
            <a:r>
              <a:rPr lang="fr-FR" dirty="0"/>
              <a:t>: </a:t>
            </a:r>
            <a:r>
              <a:rPr lang="fr-FR" dirty="0" err="1"/>
              <a:t>shared</a:t>
            </a:r>
            <a:r>
              <a:rPr lang="fr-FR" dirty="0"/>
              <a:t> by 5 </a:t>
            </a:r>
            <a:r>
              <a:rPr lang="fr-FR" dirty="0" err="1"/>
              <a:t>brothers</a:t>
            </a:r>
            <a:r>
              <a:rPr lang="fr-FR" dirty="0"/>
              <a:t>. By </a:t>
            </a:r>
            <a:r>
              <a:rPr lang="fr-FR" dirty="0" err="1"/>
              <a:t>Kaunti</a:t>
            </a:r>
            <a:r>
              <a:rPr lang="fr-FR"/>
              <a:t>.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334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999</Words>
  <Application>Microsoft Office PowerPoint</Application>
  <PresentationFormat>Grand écran</PresentationFormat>
  <Paragraphs>148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mouloud</dc:creator>
  <cp:lastModifiedBy>mouloud madoun</cp:lastModifiedBy>
  <cp:revision>54</cp:revision>
  <dcterms:created xsi:type="dcterms:W3CDTF">2022-11-28T08:48:41Z</dcterms:created>
  <dcterms:modified xsi:type="dcterms:W3CDTF">2024-03-27T17:32:48Z</dcterms:modified>
</cp:coreProperties>
</file>