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56" r:id="rId3"/>
    <p:sldId id="267" r:id="rId4"/>
    <p:sldId id="298" r:id="rId5"/>
    <p:sldId id="300" r:id="rId6"/>
    <p:sldId id="302" r:id="rId7"/>
    <p:sldId id="301" r:id="rId8"/>
    <p:sldId id="292" r:id="rId9"/>
    <p:sldId id="280" r:id="rId10"/>
    <p:sldId id="278" r:id="rId11"/>
    <p:sldId id="275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4660"/>
  </p:normalViewPr>
  <p:slideViewPr>
    <p:cSldViewPr snapToGrid="0">
      <p:cViewPr varScale="1">
        <p:scale>
          <a:sx n="59" d="100"/>
          <a:sy n="59" d="100"/>
        </p:scale>
        <p:origin x="8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F7D531-D45B-A83E-2804-54BD206591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F9F2D37-5632-9D47-1EA7-C421EEED4F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986CB7D-5D67-CDC0-6015-8CD27C2C3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AF8C-131E-408D-83F4-30BC1406830B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71C3F1E-EE72-DADB-54DC-FB8C8B3D2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5B853C3-1E21-51BB-C030-DCEBA9DDA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7463-C740-41F6-A8B2-BF1FC504DE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9705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B363E0-437C-CC84-537F-7BEEF759D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C65B237-448F-A303-3171-4FCC467A3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63ACE90-C32B-0F64-F14E-F5376FD98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AF8C-131E-408D-83F4-30BC1406830B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D0784F-1673-CE13-77D9-FE6B15B8C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BE2E44-3923-6027-2E98-CBDF892CE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7463-C740-41F6-A8B2-BF1FC504DE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286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102F230-5365-5EC3-F80A-7396EE023C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4D00195-EA25-4988-9309-D85F5F05F9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CC248C-78B2-91D7-2338-A174029BC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AF8C-131E-408D-83F4-30BC1406830B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A92469-1434-D5ED-4C6D-E19F84DD6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14EF83-A0D3-91D3-B597-652F2BC56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7463-C740-41F6-A8B2-BF1FC504DE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9460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9A1AE4-E082-202B-373F-2B3ECCE1E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839D3D-16CF-5EA8-3806-9AD4EC3BA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0D5C02-08F5-B619-B791-CE8ECD0D2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AF8C-131E-408D-83F4-30BC1406830B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D758EEB-B17E-26A0-0728-4B118381F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710E98-AD85-DAD6-3CD2-5275995CA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7463-C740-41F6-A8B2-BF1FC504DE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415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7354F8-BAFB-CF65-8215-DF46385CC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568B6EB-9796-BD18-2C73-1FE0EEC4E7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2A42DDC-1640-471E-B5F2-20FBBB3D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AF8C-131E-408D-83F4-30BC1406830B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688454-83F5-FEE0-5446-2831D7653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D7BC55-05A0-74B1-EB30-E027E4574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7463-C740-41F6-A8B2-BF1FC504DE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7357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37426A-439B-562F-D919-58EA18D44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E4266A-DBAF-5DF8-D5E9-C63D0AB559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D3AF023-E226-1289-0A66-E039A1F54D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1F1DBF8-0516-C53D-B528-B5095156A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AF8C-131E-408D-83F4-30BC1406830B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83AC659-9E46-AA45-0114-64DAE873A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C7736E9-2861-3A15-4E08-BAEC113AB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7463-C740-41F6-A8B2-BF1FC504DE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4337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E50658-D6B8-CB8B-E5F8-33380C441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B779474-705B-7B41-4C19-5FE7AB4A5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E93A14F-356E-F24B-B743-1C54EA6F06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4C9D0EF-96EE-C44F-8188-FDBFDAC07F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EA83307-95F8-3860-3929-5713CB7EAF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EE15C04-8CEC-8180-D151-BFC2181CC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AF8C-131E-408D-83F4-30BC1406830B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237F3C4-917F-4A73-B745-03FAF0E8B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3E9E6BE-300E-DD10-0B3B-0FF4CEF05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7463-C740-41F6-A8B2-BF1FC504DE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3700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239101-6417-C330-0C44-B4740C068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07EAFF5-7613-8E90-4BBB-E94FCAEAF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AF8C-131E-408D-83F4-30BC1406830B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5A7173D-197F-16A3-0D53-3459C8824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DD3DCA1-E87B-001C-3535-1F8BDE77F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7463-C740-41F6-A8B2-BF1FC504DE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2078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5446A36-FD69-0F6D-DAF6-D31F55F1D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AF8C-131E-408D-83F4-30BC1406830B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257190E-D35A-360D-C174-8DAEB5283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14DA4DB-07ED-6709-121D-261FC2B12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7463-C740-41F6-A8B2-BF1FC504DE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185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12A364-EDB0-3C31-F0FB-B99739480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205DD3-1771-4D58-6E4A-857187229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40B6BE2-C808-D536-45E1-7810418849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B1DADE8-1E64-7F3E-DBE7-B48594CA9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AF8C-131E-408D-83F4-30BC1406830B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FEBD9FD-E4D5-B054-BF1D-46782F1F6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BD3D6E0-2F4E-22AD-D482-183837F52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7463-C740-41F6-A8B2-BF1FC504DE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1144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B88B1C-B397-1D96-BDDA-D263236DE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3BCC106-0F80-E9C0-FB8A-FA1100818D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E1A20E8-0BBB-3829-3361-3397C598B7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4536820-A323-0A57-191E-74210214C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AF8C-131E-408D-83F4-30BC1406830B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AF47C5D-0504-1C8D-33F6-A23AA9D04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A513171-FB23-BA31-813D-4E3B5A246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7463-C740-41F6-A8B2-BF1FC504DE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9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3C85E12-4FA1-1989-35E2-046F474DC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6498021-143A-B61A-0CC9-4294F9D37A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14559C-7BC5-DA95-5084-CA28626985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9AF8C-131E-408D-83F4-30BC1406830B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F09FED-2577-66B9-2030-82898F830D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3947FFC-CA48-5325-9DF9-58F61891BA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67463-C740-41F6-A8B2-BF1FC504DE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1583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C32907D-85A0-A6B9-910A-939CA0300500}"/>
              </a:ext>
            </a:extLst>
          </p:cNvPr>
          <p:cNvSpPr/>
          <p:nvPr/>
        </p:nvSpPr>
        <p:spPr>
          <a:xfrm>
            <a:off x="2747615" y="624827"/>
            <a:ext cx="66967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Université de </a:t>
            </a:r>
            <a:r>
              <a:rPr lang="fr-FR" sz="5400" b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Nalanda</a:t>
            </a:r>
            <a:r>
              <a:rPr lang="fr-FR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D824681-4470-6481-9008-44296DB72D90}"/>
              </a:ext>
            </a:extLst>
          </p:cNvPr>
          <p:cNvSpPr/>
          <p:nvPr/>
        </p:nvSpPr>
        <p:spPr>
          <a:xfrm>
            <a:off x="4245974" y="2083760"/>
            <a:ext cx="370005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400" b="1" cap="none" spc="0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Nalanda</a:t>
            </a:r>
            <a:r>
              <a:rPr lang="fr-FR" sz="2400" b="1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, Bihar Bharat </a:t>
            </a:r>
            <a:r>
              <a:rPr lang="fr-FR" sz="2400" b="1" cap="none" spc="0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India</a:t>
            </a:r>
            <a:endParaRPr lang="fr-FR" sz="2400" b="1" cap="none" spc="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B5B755D-AB90-A66F-9767-68479F5C8407}"/>
              </a:ext>
            </a:extLst>
          </p:cNvPr>
          <p:cNvSpPr/>
          <p:nvPr/>
        </p:nvSpPr>
        <p:spPr>
          <a:xfrm>
            <a:off x="3121178" y="2886352"/>
            <a:ext cx="5949642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Les Épopées  et les Transformations </a:t>
            </a:r>
          </a:p>
          <a:p>
            <a:pPr algn="ctr"/>
            <a:endParaRPr lang="fr-FR" sz="2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algn="ctr"/>
            <a:r>
              <a:rPr lang="fr-FR" sz="2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Vers une convergence Civilisationnelle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DD9F9ED4-C400-9430-9E89-5A3C0455D8C5}"/>
              </a:ext>
            </a:extLst>
          </p:cNvPr>
          <p:cNvSpPr txBox="1"/>
          <p:nvPr/>
        </p:nvSpPr>
        <p:spPr>
          <a:xfrm>
            <a:off x="6154219" y="5024062"/>
            <a:ext cx="450174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Mouloud Madoun, Professeur </a:t>
            </a:r>
          </a:p>
          <a:p>
            <a:endParaRPr lang="fr-FR" b="1" dirty="0"/>
          </a:p>
          <a:p>
            <a:r>
              <a:rPr lang="fr-FR" b="1" dirty="0"/>
              <a:t>Chercheur Associe Chair des transformations </a:t>
            </a:r>
          </a:p>
          <a:p>
            <a:endParaRPr lang="fr-FR" b="1" dirty="0"/>
          </a:p>
          <a:p>
            <a:r>
              <a:rPr lang="fr-FR" b="1" dirty="0"/>
              <a:t>ESSEC Paris    simohand60@gmail.com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E6B43AAC-B39D-0B64-6A1E-E06EFD2E23D7}"/>
              </a:ext>
            </a:extLst>
          </p:cNvPr>
          <p:cNvSpPr txBox="1"/>
          <p:nvPr/>
        </p:nvSpPr>
        <p:spPr>
          <a:xfrm>
            <a:off x="3380198" y="4613097"/>
            <a:ext cx="2882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Mars, 13, 14, 15, et 16, 2024</a:t>
            </a:r>
          </a:p>
        </p:txBody>
      </p:sp>
    </p:spTree>
    <p:extLst>
      <p:ext uri="{BB962C8B-B14F-4D97-AF65-F5344CB8AC3E}">
        <p14:creationId xmlns:p14="http://schemas.microsoft.com/office/powerpoint/2010/main" val="2512418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33DA9B0-2252-A18D-89F4-1E9E58D4F0DF}"/>
              </a:ext>
            </a:extLst>
          </p:cNvPr>
          <p:cNvSpPr txBox="1"/>
          <p:nvPr/>
        </p:nvSpPr>
        <p:spPr>
          <a:xfrm>
            <a:off x="404047" y="269223"/>
            <a:ext cx="8141268" cy="35086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Conflit des dieux de l`olympe</a:t>
            </a:r>
            <a:r>
              <a:rPr lang="fr-FR" dirty="0"/>
              <a:t>. Eris, déesse non conviée au banquet des dieux </a:t>
            </a:r>
          </a:p>
          <a:p>
            <a:r>
              <a:rPr lang="fr-FR" dirty="0"/>
              <a:t>Lance la Pomme de la discorde. </a:t>
            </a:r>
          </a:p>
          <a:p>
            <a:endParaRPr lang="fr-FR" dirty="0"/>
          </a:p>
          <a:p>
            <a:r>
              <a:rPr lang="fr-FR" dirty="0"/>
              <a:t>Conflit entre Agamemnon, roi le plus puissant  et Achille, le guerrier le plus puissant. </a:t>
            </a:r>
          </a:p>
          <a:p>
            <a:r>
              <a:rPr lang="fr-FR" dirty="0"/>
              <a:t>Aucune guerre ne peut être</a:t>
            </a:r>
          </a:p>
          <a:p>
            <a:r>
              <a:rPr lang="fr-FR" dirty="0"/>
              <a:t>Gagne sans lui . Achille reproche le sacrifice pour des raisons de puissance. </a:t>
            </a:r>
          </a:p>
          <a:p>
            <a:endParaRPr lang="fr-FR" dirty="0"/>
          </a:p>
          <a:p>
            <a:r>
              <a:rPr lang="fr-FR" sz="2400" b="1" dirty="0"/>
              <a:t>Pomme de la discorde</a:t>
            </a:r>
            <a:r>
              <a:rPr lang="fr-FR" dirty="0"/>
              <a:t>: Qui choisir? Choix: Beauté, pouvoir, et l`Amour. </a:t>
            </a:r>
          </a:p>
          <a:p>
            <a:endParaRPr lang="fr-FR" dirty="0"/>
          </a:p>
          <a:p>
            <a:r>
              <a:rPr lang="fr-FR" dirty="0"/>
              <a:t>Zeus, dieu des dieux veut rester neutre dans le conflit </a:t>
            </a:r>
            <a:r>
              <a:rPr lang="fr-FR" dirty="0" err="1"/>
              <a:t>humain.He</a:t>
            </a:r>
            <a:r>
              <a:rPr lang="fr-FR" dirty="0"/>
              <a:t> ASK a </a:t>
            </a:r>
            <a:r>
              <a:rPr lang="fr-FR" dirty="0" err="1"/>
              <a:t>human</a:t>
            </a:r>
            <a:r>
              <a:rPr lang="fr-FR" dirty="0"/>
              <a:t> to </a:t>
            </a:r>
          </a:p>
          <a:p>
            <a:r>
              <a:rPr lang="fr-FR" dirty="0" err="1"/>
              <a:t>take</a:t>
            </a:r>
            <a:r>
              <a:rPr lang="fr-FR" dirty="0"/>
              <a:t> </a:t>
            </a:r>
            <a:r>
              <a:rPr lang="fr-FR" dirty="0" err="1"/>
              <a:t>responsibility</a:t>
            </a:r>
            <a:r>
              <a:rPr lang="fr-FR" dirty="0"/>
              <a:t>. WHY . </a:t>
            </a:r>
          </a:p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8CFC7D5-1C40-E2F8-771E-B0FF986C246D}"/>
              </a:ext>
            </a:extLst>
          </p:cNvPr>
          <p:cNvSpPr txBox="1"/>
          <p:nvPr/>
        </p:nvSpPr>
        <p:spPr>
          <a:xfrm>
            <a:off x="397512" y="3572478"/>
            <a:ext cx="8825301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mais les dieux prennent position et s`entredéchirent. Pour Troie ou la Grèce? </a:t>
            </a:r>
          </a:p>
          <a:p>
            <a:endParaRPr lang="fr-FR" dirty="0"/>
          </a:p>
          <a:p>
            <a:r>
              <a:rPr lang="fr-FR" dirty="0"/>
              <a:t>La guerre de Troie déchire et annonce </a:t>
            </a:r>
            <a:r>
              <a:rPr lang="fr-FR" b="1" dirty="0">
                <a:solidFill>
                  <a:srgbClr val="FF0000"/>
                </a:solidFill>
              </a:rPr>
              <a:t>le crépuscule des dieux</a:t>
            </a:r>
            <a:r>
              <a:rPr lang="fr-FR" dirty="0"/>
              <a:t>. </a:t>
            </a:r>
            <a:r>
              <a:rPr lang="fr-FR" dirty="0" err="1"/>
              <a:t>Tou</a:t>
            </a:r>
            <a:r>
              <a:rPr lang="fr-FR" dirty="0"/>
              <a:t> le monde y perd.</a:t>
            </a:r>
          </a:p>
          <a:p>
            <a:endParaRPr lang="fr-FR" dirty="0"/>
          </a:p>
          <a:p>
            <a:r>
              <a:rPr lang="fr-FR" sz="3200" b="1" dirty="0"/>
              <a:t>Illiade: The END of (La fin de la)  transcendance  </a:t>
            </a:r>
          </a:p>
          <a:p>
            <a:endParaRPr lang="fr-FR" b="1" dirty="0"/>
          </a:p>
          <a:p>
            <a:r>
              <a:rPr lang="fr-FR" b="1" dirty="0">
                <a:solidFill>
                  <a:srgbClr val="FF0000"/>
                </a:solidFill>
              </a:rPr>
              <a:t>Colère, soif de vengeance, amour et amitié</a:t>
            </a:r>
            <a:r>
              <a:rPr lang="fr-FR" dirty="0"/>
              <a:t>. Les passions et le Kama met fin a la civilisation. </a:t>
            </a:r>
          </a:p>
          <a:p>
            <a:r>
              <a:rPr lang="fr-FR" dirty="0"/>
              <a:t>Achevée par l`occident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57EF65A-BC39-D9A3-48C3-B9AD8034F151}"/>
              </a:ext>
            </a:extLst>
          </p:cNvPr>
          <p:cNvSpPr txBox="1"/>
          <p:nvPr/>
        </p:nvSpPr>
        <p:spPr>
          <a:xfrm>
            <a:off x="399914" y="5961648"/>
            <a:ext cx="9559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Illiade: Fin des dieux. Règne de l`humain désincarné. La Raison, la science….IA deviennent les dieux. </a:t>
            </a:r>
          </a:p>
          <a:p>
            <a:r>
              <a:rPr lang="fr-FR" dirty="0"/>
              <a:t>Les hommes se substituent aux Dieux. Domine par les passions.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A5F7C11-1EB3-4718-DF54-5BE46CBC2D2E}"/>
              </a:ext>
            </a:extLst>
          </p:cNvPr>
          <p:cNvSpPr txBox="1"/>
          <p:nvPr/>
        </p:nvSpPr>
        <p:spPr>
          <a:xfrm>
            <a:off x="8775865" y="522518"/>
            <a:ext cx="207588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/>
              <a:t>Choose</a:t>
            </a:r>
            <a:r>
              <a:rPr lang="fr-FR" sz="2400" b="1" dirty="0"/>
              <a:t>  </a:t>
            </a:r>
            <a:r>
              <a:rPr lang="fr-FR" sz="2400" b="1" dirty="0" err="1"/>
              <a:t>Hera</a:t>
            </a:r>
            <a:r>
              <a:rPr lang="fr-FR" sz="2400" b="1" dirty="0"/>
              <a:t>? </a:t>
            </a:r>
          </a:p>
          <a:p>
            <a:endParaRPr lang="fr-FR" sz="2400" b="1" dirty="0"/>
          </a:p>
          <a:p>
            <a:r>
              <a:rPr lang="fr-FR" sz="2400" b="1" dirty="0" err="1"/>
              <a:t>Athena</a:t>
            </a:r>
            <a:r>
              <a:rPr lang="fr-FR" sz="2400" b="1" dirty="0"/>
              <a:t> </a:t>
            </a:r>
          </a:p>
          <a:p>
            <a:endParaRPr lang="fr-FR" sz="2400" b="1" dirty="0"/>
          </a:p>
          <a:p>
            <a:r>
              <a:rPr lang="fr-FR" sz="2400" b="1" dirty="0"/>
              <a:t>Aphrodite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9961B24-DCB1-6AFA-36F9-BDD9F0BC4BF2}"/>
              </a:ext>
            </a:extLst>
          </p:cNvPr>
          <p:cNvSpPr txBox="1"/>
          <p:nvPr/>
        </p:nvSpPr>
        <p:spPr>
          <a:xfrm>
            <a:off x="8977745" y="2505697"/>
            <a:ext cx="26709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>
                <a:solidFill>
                  <a:srgbClr val="FF0000"/>
                </a:solidFill>
              </a:rPr>
              <a:t>Choosing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err="1">
                <a:solidFill>
                  <a:srgbClr val="FF0000"/>
                </a:solidFill>
              </a:rPr>
              <a:t>is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err="1">
                <a:solidFill>
                  <a:srgbClr val="FF0000"/>
                </a:solidFill>
              </a:rPr>
              <a:t>Judging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62285CA3-72F8-B5CD-9EDD-28D5D35953D3}"/>
              </a:ext>
            </a:extLst>
          </p:cNvPr>
          <p:cNvSpPr txBox="1"/>
          <p:nvPr/>
        </p:nvSpPr>
        <p:spPr>
          <a:xfrm>
            <a:off x="9222813" y="3194465"/>
            <a:ext cx="224625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PANDORA Box </a:t>
            </a:r>
          </a:p>
          <a:p>
            <a:endParaRPr lang="fr-FR" sz="2400" dirty="0"/>
          </a:p>
          <a:p>
            <a:r>
              <a:rPr lang="fr-FR" sz="2400" dirty="0"/>
              <a:t>Curiosity </a:t>
            </a:r>
          </a:p>
          <a:p>
            <a:r>
              <a:rPr lang="fr-FR" sz="2400" dirty="0"/>
              <a:t>In </a:t>
            </a:r>
            <a:r>
              <a:rPr lang="fr-FR" sz="2400" dirty="0" err="1"/>
              <a:t>depth</a:t>
            </a:r>
            <a:r>
              <a:rPr lang="fr-FR" sz="2400" dirty="0"/>
              <a:t> </a:t>
            </a:r>
            <a:r>
              <a:rPr lang="fr-FR" sz="2400" dirty="0" err="1"/>
              <a:t>inquiry</a:t>
            </a:r>
            <a:r>
              <a:rPr lang="fr-FR" sz="2400" dirty="0"/>
              <a:t> </a:t>
            </a:r>
          </a:p>
          <a:p>
            <a:r>
              <a:rPr lang="fr-FR" sz="2400" dirty="0"/>
              <a:t>Expression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44C0786-1736-E2F0-8207-3F9B0D5805D1}"/>
              </a:ext>
            </a:extLst>
          </p:cNvPr>
          <p:cNvSpPr txBox="1"/>
          <p:nvPr/>
        </p:nvSpPr>
        <p:spPr>
          <a:xfrm>
            <a:off x="10105901" y="5617029"/>
            <a:ext cx="121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/>
              <a:t>Orphee</a:t>
            </a:r>
            <a:r>
              <a:rPr lang="fr-FR" sz="24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13159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4083859-61E9-6131-BA01-DAD7CCA15EE4}"/>
              </a:ext>
            </a:extLst>
          </p:cNvPr>
          <p:cNvSpPr txBox="1"/>
          <p:nvPr/>
        </p:nvSpPr>
        <p:spPr>
          <a:xfrm>
            <a:off x="914400" y="657546"/>
            <a:ext cx="11270906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Pour OVIDE, les métamorphoses sont expliquées par Pythagore</a:t>
            </a:r>
            <a:r>
              <a:rPr lang="fr-FR" dirty="0"/>
              <a:t>. </a:t>
            </a:r>
          </a:p>
          <a:p>
            <a:endParaRPr lang="fr-FR" dirty="0"/>
          </a:p>
          <a:p>
            <a:r>
              <a:rPr lang="fr-FR" dirty="0"/>
              <a:t>« J`ai compris les secrets de l`univers et ses vérités cachées. </a:t>
            </a:r>
          </a:p>
          <a:p>
            <a:endParaRPr lang="fr-FR" dirty="0"/>
          </a:p>
          <a:p>
            <a:r>
              <a:rPr lang="fr-FR" dirty="0"/>
              <a:t>Rien n`est stable mais que TOUT se transforme et se recompose en permanence. Il suffit d`observer l`univers </a:t>
            </a:r>
          </a:p>
          <a:p>
            <a:endParaRPr lang="fr-FR" dirty="0"/>
          </a:p>
          <a:p>
            <a:r>
              <a:rPr lang="fr-FR" dirty="0"/>
              <a:t>Les astres, la variation des saisons, le corps lui-même et ses transformations » </a:t>
            </a:r>
          </a:p>
          <a:p>
            <a:endParaRPr lang="fr-FR" dirty="0"/>
          </a:p>
          <a:p>
            <a:r>
              <a:rPr lang="fr-FR" dirty="0"/>
              <a:t>Pour Pythagore: les 4 éléments :terre, eau, air et feu se recombinent continuellement. </a:t>
            </a:r>
          </a:p>
          <a:p>
            <a:endParaRPr lang="fr-FR" dirty="0"/>
          </a:p>
          <a:p>
            <a:r>
              <a:rPr lang="fr-FR" dirty="0">
                <a:solidFill>
                  <a:srgbClr val="FF0000"/>
                </a:solidFill>
              </a:rPr>
              <a:t>Les Ames se déplacent d`un corps a un autre. Rien ne meurt mais tout change de forme. </a:t>
            </a:r>
          </a:p>
          <a:p>
            <a:endParaRPr lang="fr-FR" dirty="0"/>
          </a:p>
          <a:p>
            <a:r>
              <a:rPr lang="fr-FR" dirty="0"/>
              <a:t>«  Naitre c`est commencer une existence différente de la précédente, mourir c`est la terminer. </a:t>
            </a:r>
          </a:p>
          <a:p>
            <a:endParaRPr lang="fr-FR" dirty="0"/>
          </a:p>
          <a:p>
            <a:r>
              <a:rPr lang="fr-FR" dirty="0"/>
              <a:t>Être végétarien c`est éviter de manger un animal qui peut incarner un humain. Un proche. </a:t>
            </a:r>
          </a:p>
          <a:p>
            <a:endParaRPr lang="fr-FR" dirty="0"/>
          </a:p>
          <a:p>
            <a:r>
              <a:rPr lang="fr-FR" dirty="0"/>
              <a:t>L`histoire du monde ne peut être expliquée que selon cette logique des modifications permanentes. </a:t>
            </a:r>
          </a:p>
          <a:p>
            <a:endParaRPr lang="fr-FR" dirty="0"/>
          </a:p>
          <a:p>
            <a:r>
              <a:rPr lang="fr-FR" dirty="0"/>
              <a:t>Le monde a des réalités plus profondes que ne le laissent voir les apparences ( </a:t>
            </a:r>
            <a:r>
              <a:rPr lang="fr-FR" dirty="0" err="1"/>
              <a:t>Dyope</a:t>
            </a:r>
            <a:r>
              <a:rPr lang="fr-FR" dirty="0"/>
              <a:t> transmet a son fils cette logique </a:t>
            </a:r>
          </a:p>
          <a:p>
            <a:endParaRPr lang="fr-FR" dirty="0"/>
          </a:p>
          <a:p>
            <a:r>
              <a:rPr lang="fr-FR" dirty="0" err="1"/>
              <a:t>Dyope</a:t>
            </a:r>
            <a:r>
              <a:rPr lang="fr-FR" dirty="0"/>
              <a:t> a été transformé en arbre après avoir cueilli des fleurs de lotus.</a:t>
            </a:r>
          </a:p>
        </p:txBody>
      </p:sp>
    </p:spTree>
    <p:extLst>
      <p:ext uri="{BB962C8B-B14F-4D97-AF65-F5344CB8AC3E}">
        <p14:creationId xmlns:p14="http://schemas.microsoft.com/office/powerpoint/2010/main" val="775243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0572F078-2DAB-3290-8251-251B3D5D01E4}"/>
              </a:ext>
            </a:extLst>
          </p:cNvPr>
          <p:cNvSpPr txBox="1"/>
          <p:nvPr/>
        </p:nvSpPr>
        <p:spPr>
          <a:xfrm>
            <a:off x="335343" y="2700250"/>
            <a:ext cx="11376832" cy="37856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b="1" dirty="0"/>
              <a:t>EPOPEE: </a:t>
            </a:r>
            <a:r>
              <a:rPr lang="fr-FR" b="1" dirty="0" err="1"/>
              <a:t>epo</a:t>
            </a:r>
            <a:r>
              <a:rPr lang="fr-FR" b="1" dirty="0"/>
              <a:t>: Parole. Œuvres a reciter et transmettre oralement et non LUES. </a:t>
            </a:r>
          </a:p>
          <a:p>
            <a:endParaRPr lang="fr-FR" b="1" dirty="0"/>
          </a:p>
          <a:p>
            <a:r>
              <a:rPr lang="fr-FR" b="1" dirty="0"/>
              <a:t>La parole épique: Soutenu, poétique, traitant de sujet élevés. Raconte les exploits des HEROS. </a:t>
            </a:r>
          </a:p>
          <a:p>
            <a:endParaRPr lang="fr-FR" b="1" dirty="0"/>
          </a:p>
          <a:p>
            <a:r>
              <a:rPr lang="fr-FR" b="1" dirty="0"/>
              <a:t>Les Aedes se produisent devant les auditoires de cité en cité: Monologue, dialogue, récitatifs. </a:t>
            </a:r>
          </a:p>
          <a:p>
            <a:r>
              <a:rPr lang="fr-FR" b="1" dirty="0"/>
              <a:t>Formules récurrentes, répétitions pour faciliter la mémoire. </a:t>
            </a:r>
          </a:p>
          <a:p>
            <a:endParaRPr lang="fr-FR" b="1" dirty="0"/>
          </a:p>
          <a:p>
            <a:endParaRPr lang="fr-FR" dirty="0"/>
          </a:p>
          <a:p>
            <a:r>
              <a:rPr lang="fr-FR" sz="2400" b="1" dirty="0">
                <a:solidFill>
                  <a:srgbClr val="FF0000"/>
                </a:solidFill>
              </a:rPr>
              <a:t>1- Epopée et transformation sociale : L`évolution des valeurs et des mœurs. </a:t>
            </a:r>
          </a:p>
          <a:p>
            <a:r>
              <a:rPr lang="fr-FR" sz="2400" b="1" dirty="0">
                <a:solidFill>
                  <a:srgbClr val="FF0000"/>
                </a:solidFill>
              </a:rPr>
              <a:t>2- Epopée et transformation nationale et civilisationnelle: Grèce, Egypte, Asie.. </a:t>
            </a:r>
          </a:p>
          <a:p>
            <a:r>
              <a:rPr lang="fr-FR" sz="2400" b="1" dirty="0">
                <a:solidFill>
                  <a:srgbClr val="FF0000"/>
                </a:solidFill>
              </a:rPr>
              <a:t>3- Epopée et convergence civilisationnelle: Le destin des civilisations: Homme remplace </a:t>
            </a:r>
          </a:p>
          <a:p>
            <a:r>
              <a:rPr lang="fr-FR" sz="2400" b="1" dirty="0">
                <a:solidFill>
                  <a:srgbClr val="FF0000"/>
                </a:solidFill>
              </a:rPr>
              <a:t>Dieux.  Comment surmonter les calamités… Tout seul.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C5351BA-B5B9-A22B-0035-C900F6E0E548}"/>
              </a:ext>
            </a:extLst>
          </p:cNvPr>
          <p:cNvSpPr/>
          <p:nvPr/>
        </p:nvSpPr>
        <p:spPr>
          <a:xfrm>
            <a:off x="2817121" y="285783"/>
            <a:ext cx="65577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University</a:t>
            </a:r>
            <a:r>
              <a:rPr lang="fr-FR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of </a:t>
            </a:r>
            <a:r>
              <a:rPr lang="fr-FR" sz="5400" b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Nalanda</a:t>
            </a:r>
            <a:r>
              <a:rPr lang="fr-FR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7A3B901-EF0A-D1F3-16C0-7D1FE94982E0}"/>
              </a:ext>
            </a:extLst>
          </p:cNvPr>
          <p:cNvSpPr txBox="1"/>
          <p:nvPr/>
        </p:nvSpPr>
        <p:spPr>
          <a:xfrm>
            <a:off x="308229" y="1582220"/>
            <a:ext cx="8276753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fr-FR" sz="2000" b="1" dirty="0"/>
              <a:t>La quête désespérée du bonheur et de l`IMMORTALITE : et le prix a en Payer</a:t>
            </a:r>
          </a:p>
        </p:txBody>
      </p:sp>
    </p:spTree>
    <p:extLst>
      <p:ext uri="{BB962C8B-B14F-4D97-AF65-F5344CB8AC3E}">
        <p14:creationId xmlns:p14="http://schemas.microsoft.com/office/powerpoint/2010/main" val="775056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E59C9010-513E-F23F-1E33-EF56D4765703}"/>
              </a:ext>
            </a:extLst>
          </p:cNvPr>
          <p:cNvSpPr txBox="1"/>
          <p:nvPr/>
        </p:nvSpPr>
        <p:spPr>
          <a:xfrm>
            <a:off x="410969" y="616451"/>
            <a:ext cx="3686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Epopée: Genre littéraire de l`absolu.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A3AF392-F30F-0E27-9EF8-BC86360F03CB}"/>
              </a:ext>
            </a:extLst>
          </p:cNvPr>
          <p:cNvSpPr txBox="1"/>
          <p:nvPr/>
        </p:nvSpPr>
        <p:spPr>
          <a:xfrm>
            <a:off x="2188396" y="1458930"/>
            <a:ext cx="496071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Les épopées Inégalables: </a:t>
            </a:r>
            <a:r>
              <a:rPr lang="fr-FR" dirty="0" err="1"/>
              <a:t>Mahabharata</a:t>
            </a:r>
            <a:r>
              <a:rPr lang="fr-FR" dirty="0"/>
              <a:t>, </a:t>
            </a:r>
            <a:r>
              <a:rPr lang="fr-FR" dirty="0" err="1"/>
              <a:t>Ramayana</a:t>
            </a:r>
            <a:r>
              <a:rPr lang="fr-FR" dirty="0"/>
              <a:t> </a:t>
            </a:r>
          </a:p>
          <a:p>
            <a:r>
              <a:rPr lang="fr-FR" dirty="0"/>
              <a:t>Gilgamesh</a:t>
            </a:r>
          </a:p>
          <a:p>
            <a:r>
              <a:rPr lang="fr-FR" dirty="0"/>
              <a:t>Iliade/Odyssée</a:t>
            </a:r>
          </a:p>
          <a:p>
            <a:r>
              <a:rPr lang="fr-FR" dirty="0"/>
              <a:t>Eneide </a:t>
            </a:r>
          </a:p>
          <a:p>
            <a:r>
              <a:rPr lang="fr-FR" dirty="0"/>
              <a:t>Chanson de Rolland </a:t>
            </a:r>
          </a:p>
          <a:p>
            <a:r>
              <a:rPr lang="fr-FR" dirty="0"/>
              <a:t>Paradis perdu </a:t>
            </a:r>
          </a:p>
          <a:p>
            <a:r>
              <a:rPr lang="fr-FR" dirty="0"/>
              <a:t>Kalevala Finnois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6EA25A5-4152-3EE8-0B4B-E64A616440C4}"/>
              </a:ext>
            </a:extLst>
          </p:cNvPr>
          <p:cNvSpPr txBox="1"/>
          <p:nvPr/>
        </p:nvSpPr>
        <p:spPr>
          <a:xfrm>
            <a:off x="554804" y="3791168"/>
            <a:ext cx="6627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Epopée/Epique</a:t>
            </a:r>
            <a:r>
              <a:rPr lang="fr-FR" dirty="0"/>
              <a:t>: Pratiques épiques pour tester  La performance orale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22406B1-C46F-6E2F-A8F9-6569D8E963AB}"/>
              </a:ext>
            </a:extLst>
          </p:cNvPr>
          <p:cNvSpPr txBox="1"/>
          <p:nvPr/>
        </p:nvSpPr>
        <p:spPr>
          <a:xfrm>
            <a:off x="2291137" y="4304874"/>
            <a:ext cx="34565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CHINE</a:t>
            </a:r>
          </a:p>
          <a:p>
            <a:r>
              <a:rPr lang="fr-FR" dirty="0"/>
              <a:t>Europe de l`Est </a:t>
            </a:r>
          </a:p>
          <a:p>
            <a:r>
              <a:rPr lang="fr-FR" dirty="0"/>
              <a:t>Afrique: Griot recède une épopée.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380A0E7-4779-6258-E328-7E53CA308584}"/>
              </a:ext>
            </a:extLst>
          </p:cNvPr>
          <p:cNvSpPr txBox="1"/>
          <p:nvPr/>
        </p:nvSpPr>
        <p:spPr>
          <a:xfrm>
            <a:off x="832207" y="5558319"/>
            <a:ext cx="100415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Shahnamesh</a:t>
            </a:r>
            <a:r>
              <a:rPr lang="fr-FR" dirty="0"/>
              <a:t>: Récit fondateur de la culture iranienne. Epopée mystique et historique. Perse 2 </a:t>
            </a:r>
            <a:r>
              <a:rPr lang="fr-FR" dirty="0" err="1"/>
              <a:t>eme</a:t>
            </a:r>
            <a:r>
              <a:rPr lang="fr-FR" dirty="0"/>
              <a:t> </a:t>
            </a:r>
            <a:r>
              <a:rPr lang="fr-FR" dirty="0" err="1"/>
              <a:t>siecle</a:t>
            </a:r>
            <a:r>
              <a:rPr lang="fr-FR" dirty="0"/>
              <a:t>. </a:t>
            </a:r>
          </a:p>
          <a:p>
            <a:r>
              <a:rPr lang="fr-FR" dirty="0"/>
              <a:t>Le livre des rois. </a:t>
            </a:r>
          </a:p>
        </p:txBody>
      </p:sp>
    </p:spTree>
    <p:extLst>
      <p:ext uri="{BB962C8B-B14F-4D97-AF65-F5344CB8AC3E}">
        <p14:creationId xmlns:p14="http://schemas.microsoft.com/office/powerpoint/2010/main" val="4237409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8E17FC1F-1264-2F31-93CF-E490555DD205}"/>
              </a:ext>
            </a:extLst>
          </p:cNvPr>
          <p:cNvSpPr txBox="1"/>
          <p:nvPr/>
        </p:nvSpPr>
        <p:spPr>
          <a:xfrm>
            <a:off x="855894" y="328607"/>
            <a:ext cx="80732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Ulysse  and </a:t>
            </a:r>
            <a:r>
              <a:rPr lang="fr-FR" sz="2400" dirty="0" err="1"/>
              <a:t>Gods</a:t>
            </a:r>
            <a:r>
              <a:rPr lang="fr-FR" sz="2400" dirty="0"/>
              <a:t> </a:t>
            </a:r>
          </a:p>
          <a:p>
            <a:r>
              <a:rPr lang="fr-FR" sz="2400" dirty="0" err="1"/>
              <a:t>Respecting</a:t>
            </a:r>
            <a:r>
              <a:rPr lang="fr-FR" sz="2400" dirty="0"/>
              <a:t> </a:t>
            </a:r>
            <a:r>
              <a:rPr lang="fr-FR" sz="2400" dirty="0" err="1"/>
              <a:t>gods</a:t>
            </a:r>
            <a:r>
              <a:rPr lang="fr-FR" sz="2400" dirty="0"/>
              <a:t> but </a:t>
            </a:r>
            <a:r>
              <a:rPr lang="fr-FR" sz="2400" dirty="0" err="1"/>
              <a:t>angry</a:t>
            </a:r>
            <a:r>
              <a:rPr lang="fr-FR" sz="2400" dirty="0"/>
              <a:t> </a:t>
            </a:r>
            <a:r>
              <a:rPr lang="fr-FR" sz="2400" dirty="0" err="1"/>
              <a:t>with</a:t>
            </a:r>
            <a:r>
              <a:rPr lang="fr-FR" sz="2400" dirty="0"/>
              <a:t> </a:t>
            </a:r>
            <a:r>
              <a:rPr lang="fr-FR" sz="2400" dirty="0" err="1"/>
              <a:t>them</a:t>
            </a:r>
            <a:r>
              <a:rPr lang="fr-FR" sz="2400" dirty="0"/>
              <a:t>. </a:t>
            </a:r>
            <a:r>
              <a:rPr lang="fr-FR" sz="2400" dirty="0" err="1"/>
              <a:t>Doubting</a:t>
            </a:r>
            <a:r>
              <a:rPr lang="fr-FR" sz="2400" dirty="0"/>
              <a:t> . </a:t>
            </a:r>
          </a:p>
          <a:p>
            <a:r>
              <a:rPr lang="fr-FR" sz="2400" dirty="0" err="1"/>
              <a:t>God</a:t>
            </a:r>
            <a:r>
              <a:rPr lang="fr-FR" sz="2400" dirty="0"/>
              <a:t> </a:t>
            </a:r>
            <a:r>
              <a:rPr lang="fr-FR" sz="2400" dirty="0" err="1"/>
              <a:t>is</a:t>
            </a:r>
            <a:r>
              <a:rPr lang="fr-FR" sz="2400" dirty="0"/>
              <a:t> </a:t>
            </a:r>
            <a:r>
              <a:rPr lang="fr-FR" sz="2400" dirty="0" err="1"/>
              <a:t>within</a:t>
            </a:r>
            <a:r>
              <a:rPr lang="fr-FR" sz="2400" dirty="0"/>
              <a:t> : </a:t>
            </a:r>
            <a:r>
              <a:rPr lang="fr-FR" sz="2400" dirty="0" err="1"/>
              <a:t>Refleclting</a:t>
            </a:r>
            <a:r>
              <a:rPr lang="fr-FR" sz="2400" dirty="0"/>
              <a:t> and </a:t>
            </a:r>
            <a:r>
              <a:rPr lang="fr-FR" sz="2400" dirty="0" err="1"/>
              <a:t>questioning</a:t>
            </a:r>
            <a:r>
              <a:rPr lang="fr-FR" sz="2400" dirty="0"/>
              <a:t> the self to </a:t>
            </a:r>
            <a:r>
              <a:rPr lang="fr-FR" sz="2400" dirty="0" err="1"/>
              <a:t>improve</a:t>
            </a:r>
            <a:r>
              <a:rPr lang="fr-FR" dirty="0"/>
              <a:t>. .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2372749-7192-240D-A623-083952CBBBF0}"/>
              </a:ext>
            </a:extLst>
          </p:cNvPr>
          <p:cNvSpPr txBox="1"/>
          <p:nvPr/>
        </p:nvSpPr>
        <p:spPr>
          <a:xfrm>
            <a:off x="1334237" y="1793471"/>
            <a:ext cx="100737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Is </a:t>
            </a:r>
            <a:r>
              <a:rPr lang="fr-FR" dirty="0" err="1"/>
              <a:t>Evil</a:t>
            </a:r>
            <a:r>
              <a:rPr lang="fr-FR" dirty="0"/>
              <a:t> </a:t>
            </a:r>
            <a:r>
              <a:rPr lang="fr-FR" dirty="0" err="1"/>
              <a:t>embedded</a:t>
            </a:r>
            <a:r>
              <a:rPr lang="fr-FR" dirty="0"/>
              <a:t> in Ulysse: </a:t>
            </a:r>
            <a:r>
              <a:rPr lang="fr-FR" dirty="0" err="1"/>
              <a:t>why</a:t>
            </a:r>
            <a:r>
              <a:rPr lang="fr-FR" dirty="0"/>
              <a:t> all </a:t>
            </a:r>
            <a:r>
              <a:rPr lang="fr-FR" dirty="0" err="1"/>
              <a:t>these</a:t>
            </a:r>
            <a:r>
              <a:rPr lang="fr-FR" dirty="0"/>
              <a:t> obstacles </a:t>
            </a:r>
            <a:r>
              <a:rPr lang="fr-FR" dirty="0" err="1"/>
              <a:t>preventing</a:t>
            </a:r>
            <a:r>
              <a:rPr lang="fr-FR" dirty="0"/>
              <a:t> me </a:t>
            </a:r>
            <a:r>
              <a:rPr lang="fr-FR" dirty="0" err="1"/>
              <a:t>going</a:t>
            </a:r>
            <a:r>
              <a:rPr lang="fr-FR" dirty="0"/>
              <a:t> home? . </a:t>
            </a:r>
          </a:p>
          <a:p>
            <a:endParaRPr lang="fr-FR" dirty="0"/>
          </a:p>
          <a:p>
            <a:r>
              <a:rPr lang="fr-FR" dirty="0"/>
              <a:t>10 </a:t>
            </a:r>
            <a:r>
              <a:rPr lang="fr-FR" dirty="0" err="1"/>
              <a:t>years</a:t>
            </a:r>
            <a:r>
              <a:rPr lang="fr-FR" dirty="0"/>
              <a:t> </a:t>
            </a:r>
            <a:r>
              <a:rPr lang="fr-FR" dirty="0" err="1"/>
              <a:t>war</a:t>
            </a:r>
            <a:r>
              <a:rPr lang="fr-FR" dirty="0"/>
              <a:t> and 10 </a:t>
            </a:r>
            <a:r>
              <a:rPr lang="fr-FR" dirty="0" err="1"/>
              <a:t>years</a:t>
            </a:r>
            <a:r>
              <a:rPr lang="fr-FR" dirty="0"/>
              <a:t> on </a:t>
            </a:r>
            <a:r>
              <a:rPr lang="fr-FR" dirty="0" err="1"/>
              <a:t>his</a:t>
            </a:r>
            <a:r>
              <a:rPr lang="fr-FR" dirty="0"/>
              <a:t> </a:t>
            </a:r>
            <a:r>
              <a:rPr lang="fr-FR" dirty="0" err="1"/>
              <a:t>way</a:t>
            </a:r>
            <a:r>
              <a:rPr lang="fr-FR" dirty="0"/>
              <a:t> back home . Damnation. ( </a:t>
            </a:r>
            <a:r>
              <a:rPr lang="fr-FR" dirty="0" err="1"/>
              <a:t>Malediction</a:t>
            </a:r>
            <a:r>
              <a:rPr lang="fr-FR" dirty="0"/>
              <a:t>). </a:t>
            </a:r>
          </a:p>
          <a:p>
            <a:endParaRPr lang="fr-FR" dirty="0"/>
          </a:p>
          <a:p>
            <a:r>
              <a:rPr lang="fr-FR" dirty="0"/>
              <a:t>ZEUS vs Ulysse: Is </a:t>
            </a:r>
            <a:r>
              <a:rPr lang="fr-FR" dirty="0" err="1"/>
              <a:t>it</a:t>
            </a:r>
            <a:r>
              <a:rPr lang="fr-FR" dirty="0"/>
              <a:t> a </a:t>
            </a:r>
            <a:r>
              <a:rPr lang="fr-FR" dirty="0" err="1"/>
              <a:t>conflict</a:t>
            </a:r>
            <a:r>
              <a:rPr lang="fr-FR" dirty="0"/>
              <a:t> of Egos? Ulysse has </a:t>
            </a:r>
            <a:r>
              <a:rPr lang="fr-FR" dirty="0" err="1"/>
              <a:t>doubts</a:t>
            </a:r>
            <a:r>
              <a:rPr lang="fr-FR" dirty="0"/>
              <a:t> about </a:t>
            </a:r>
            <a:r>
              <a:rPr lang="fr-FR" dirty="0" err="1"/>
              <a:t>gods</a:t>
            </a:r>
            <a:r>
              <a:rPr lang="fr-FR" dirty="0"/>
              <a:t>. But </a:t>
            </a:r>
            <a:r>
              <a:rPr lang="fr-FR" dirty="0" err="1"/>
              <a:t>he</a:t>
            </a:r>
            <a:r>
              <a:rPr lang="fr-FR" dirty="0"/>
              <a:t> </a:t>
            </a:r>
            <a:r>
              <a:rPr lang="fr-FR" dirty="0" err="1"/>
              <a:t>paid</a:t>
            </a:r>
            <a:r>
              <a:rPr lang="fr-FR" dirty="0"/>
              <a:t> the </a:t>
            </a:r>
            <a:r>
              <a:rPr lang="fr-FR" dirty="0" err="1"/>
              <a:t>price</a:t>
            </a:r>
            <a:r>
              <a:rPr lang="fr-FR" dirty="0"/>
              <a:t>.  </a:t>
            </a:r>
          </a:p>
          <a:p>
            <a:endParaRPr lang="fr-FR" dirty="0"/>
          </a:p>
          <a:p>
            <a:r>
              <a:rPr lang="fr-FR" dirty="0"/>
              <a:t>Is Ulysse a danger for </a:t>
            </a:r>
            <a:r>
              <a:rPr lang="fr-FR" dirty="0" err="1"/>
              <a:t>gods</a:t>
            </a:r>
            <a:r>
              <a:rPr lang="fr-FR" dirty="0"/>
              <a:t>? Is Ulysse </a:t>
            </a:r>
            <a:r>
              <a:rPr lang="fr-FR" dirty="0" err="1"/>
              <a:t>better</a:t>
            </a:r>
            <a:r>
              <a:rPr lang="fr-FR" dirty="0"/>
              <a:t> </a:t>
            </a:r>
            <a:r>
              <a:rPr lang="fr-FR" dirty="0" err="1"/>
              <a:t>than</a:t>
            </a:r>
            <a:r>
              <a:rPr lang="fr-FR" dirty="0"/>
              <a:t> </a:t>
            </a:r>
            <a:r>
              <a:rPr lang="fr-FR" dirty="0" err="1"/>
              <a:t>gods</a:t>
            </a:r>
            <a:r>
              <a:rPr lang="fr-FR" dirty="0"/>
              <a:t> and Zeus?  </a:t>
            </a:r>
          </a:p>
          <a:p>
            <a:endParaRPr lang="fr-FR" dirty="0"/>
          </a:p>
          <a:p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the </a:t>
            </a:r>
            <a:r>
              <a:rPr lang="fr-FR" dirty="0" err="1"/>
              <a:t>perfect</a:t>
            </a:r>
            <a:r>
              <a:rPr lang="fr-FR" dirty="0"/>
              <a:t> /IDEAL </a:t>
            </a:r>
            <a:r>
              <a:rPr lang="fr-FR" dirty="0" err="1"/>
              <a:t>person</a:t>
            </a:r>
            <a:r>
              <a:rPr lang="fr-FR" dirty="0"/>
              <a:t>? Relevance and </a:t>
            </a:r>
            <a:r>
              <a:rPr lang="fr-FR" dirty="0" err="1"/>
              <a:t>effectiveness</a:t>
            </a:r>
            <a:r>
              <a:rPr lang="fr-FR" dirty="0"/>
              <a:t> of </a:t>
            </a:r>
            <a:r>
              <a:rPr lang="fr-FR" dirty="0" err="1"/>
              <a:t>Criteria</a:t>
            </a:r>
            <a:r>
              <a:rPr lang="fr-FR" dirty="0"/>
              <a:t>? </a:t>
            </a:r>
            <a:r>
              <a:rPr lang="fr-FR" dirty="0" err="1"/>
              <a:t>Beautiful</a:t>
            </a:r>
            <a:r>
              <a:rPr lang="fr-FR" dirty="0"/>
              <a:t>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does</a:t>
            </a:r>
            <a:r>
              <a:rPr lang="fr-FR" dirty="0"/>
              <a:t>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Mean</a:t>
            </a:r>
            <a:r>
              <a:rPr lang="fr-FR" dirty="0"/>
              <a:t>? </a:t>
            </a:r>
          </a:p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AE400AA-36A6-EE3D-6A1D-CEE5C8581B3C}"/>
              </a:ext>
            </a:extLst>
          </p:cNvPr>
          <p:cNvSpPr txBox="1"/>
          <p:nvPr/>
        </p:nvSpPr>
        <p:spPr>
          <a:xfrm>
            <a:off x="950025" y="5438903"/>
            <a:ext cx="4889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/>
              <a:t>Strenghts</a:t>
            </a:r>
            <a:r>
              <a:rPr lang="fr-FR" sz="2400" b="1" dirty="0"/>
              <a:t> and </a:t>
            </a:r>
            <a:r>
              <a:rPr lang="fr-FR" sz="2400" b="1" dirty="0" err="1"/>
              <a:t>weaknesses</a:t>
            </a:r>
            <a:r>
              <a:rPr lang="fr-FR" sz="2400" b="1" dirty="0"/>
              <a:t> of Ulysse</a:t>
            </a:r>
            <a:r>
              <a:rPr lang="fr-FR" dirty="0"/>
              <a:t>: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DD3E152-A93A-7E1A-57BD-151A559E7ABC}"/>
              </a:ext>
            </a:extLst>
          </p:cNvPr>
          <p:cNvSpPr txBox="1"/>
          <p:nvPr/>
        </p:nvSpPr>
        <p:spPr>
          <a:xfrm>
            <a:off x="6305797" y="4631384"/>
            <a:ext cx="343844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Passions </a:t>
            </a:r>
            <a:r>
              <a:rPr lang="fr-FR" dirty="0" err="1"/>
              <a:t>under</a:t>
            </a:r>
            <a:r>
              <a:rPr lang="fr-FR" dirty="0"/>
              <a:t> control. </a:t>
            </a:r>
          </a:p>
          <a:p>
            <a:r>
              <a:rPr lang="fr-FR" dirty="0"/>
              <a:t>Human values. </a:t>
            </a:r>
          </a:p>
          <a:p>
            <a:r>
              <a:rPr lang="fr-FR" dirty="0" err="1"/>
              <a:t>Loyalty</a:t>
            </a:r>
            <a:r>
              <a:rPr lang="fr-FR" dirty="0"/>
              <a:t> to </a:t>
            </a:r>
            <a:r>
              <a:rPr lang="fr-FR" dirty="0" err="1"/>
              <a:t>his</a:t>
            </a:r>
            <a:r>
              <a:rPr lang="fr-FR" dirty="0"/>
              <a:t> </a:t>
            </a:r>
            <a:r>
              <a:rPr lang="fr-FR" dirty="0" err="1"/>
              <a:t>wife</a:t>
            </a:r>
            <a:r>
              <a:rPr lang="fr-FR" dirty="0"/>
              <a:t>, country,</a:t>
            </a:r>
          </a:p>
          <a:p>
            <a:r>
              <a:rPr lang="fr-FR" dirty="0"/>
              <a:t> </a:t>
            </a:r>
            <a:r>
              <a:rPr lang="fr-FR" dirty="0" err="1"/>
              <a:t>roots</a:t>
            </a:r>
            <a:r>
              <a:rPr lang="fr-FR" dirty="0"/>
              <a:t>.</a:t>
            </a:r>
          </a:p>
          <a:p>
            <a:r>
              <a:rPr lang="fr-FR" dirty="0" err="1"/>
              <a:t>Tears</a:t>
            </a:r>
            <a:r>
              <a:rPr lang="fr-FR" dirty="0"/>
              <a:t> of ULYSSE. </a:t>
            </a:r>
            <a:r>
              <a:rPr lang="fr-FR" dirty="0" err="1"/>
              <a:t>Aware</a:t>
            </a:r>
            <a:r>
              <a:rPr lang="fr-FR" dirty="0"/>
              <a:t> of </a:t>
            </a:r>
            <a:r>
              <a:rPr lang="fr-FR" dirty="0" err="1"/>
              <a:t>his</a:t>
            </a:r>
            <a:r>
              <a:rPr lang="fr-FR" dirty="0"/>
              <a:t> </a:t>
            </a:r>
          </a:p>
          <a:p>
            <a:r>
              <a:rPr lang="fr-FR" dirty="0" err="1"/>
              <a:t>Weaknesses</a:t>
            </a:r>
            <a:r>
              <a:rPr lang="fr-FR" dirty="0"/>
              <a:t>. </a:t>
            </a:r>
            <a:r>
              <a:rPr lang="fr-FR" dirty="0" err="1"/>
              <a:t>Scared</a:t>
            </a:r>
            <a:r>
              <a:rPr lang="fr-FR" dirty="0"/>
              <a:t> of </a:t>
            </a:r>
            <a:r>
              <a:rPr lang="fr-FR" dirty="0" err="1"/>
              <a:t>losing</a:t>
            </a:r>
            <a:r>
              <a:rPr lang="fr-FR" dirty="0"/>
              <a:t> </a:t>
            </a:r>
          </a:p>
          <a:p>
            <a:r>
              <a:rPr lang="fr-FR" dirty="0"/>
              <a:t>Control on </a:t>
            </a:r>
            <a:r>
              <a:rPr lang="fr-FR" dirty="0" err="1"/>
              <a:t>himself</a:t>
            </a:r>
            <a:r>
              <a:rPr lang="fr-FR" dirty="0"/>
              <a:t>. And </a:t>
            </a:r>
            <a:r>
              <a:rPr lang="fr-FR" dirty="0" err="1"/>
              <a:t>succumb</a:t>
            </a:r>
            <a:r>
              <a:rPr lang="fr-FR" dirty="0"/>
              <a:t>. 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02DF944-F000-3E67-B34D-FABE64B63B3A}"/>
              </a:ext>
            </a:extLst>
          </p:cNvPr>
          <p:cNvSpPr txBox="1"/>
          <p:nvPr/>
        </p:nvSpPr>
        <p:spPr>
          <a:xfrm>
            <a:off x="9381506" y="5201394"/>
            <a:ext cx="377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E8EFE41-C113-F413-A6D6-742C666EA4E1}"/>
              </a:ext>
            </a:extLst>
          </p:cNvPr>
          <p:cNvSpPr txBox="1"/>
          <p:nvPr/>
        </p:nvSpPr>
        <p:spPr>
          <a:xfrm>
            <a:off x="10082151" y="4909319"/>
            <a:ext cx="208262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- </a:t>
            </a:r>
            <a:r>
              <a:rPr lang="fr-FR" dirty="0" err="1"/>
              <a:t>His</a:t>
            </a:r>
            <a:r>
              <a:rPr lang="fr-FR" dirty="0"/>
              <a:t> </a:t>
            </a:r>
            <a:r>
              <a:rPr lang="fr-FR" dirty="0" err="1"/>
              <a:t>douts</a:t>
            </a:r>
            <a:endParaRPr lang="fr-FR" dirty="0"/>
          </a:p>
          <a:p>
            <a:r>
              <a:rPr lang="fr-FR" dirty="0"/>
              <a:t>- </a:t>
            </a:r>
            <a:r>
              <a:rPr lang="fr-FR" dirty="0" err="1"/>
              <a:t>Complacency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</a:p>
          <a:p>
            <a:r>
              <a:rPr lang="fr-FR" dirty="0" err="1"/>
              <a:t>His</a:t>
            </a:r>
            <a:r>
              <a:rPr lang="fr-FR" dirty="0"/>
              <a:t> </a:t>
            </a:r>
            <a:r>
              <a:rPr lang="fr-FR" dirty="0" err="1"/>
              <a:t>companions</a:t>
            </a:r>
            <a:r>
              <a:rPr lang="fr-FR" dirty="0"/>
              <a:t> </a:t>
            </a:r>
          </a:p>
          <a:p>
            <a:r>
              <a:rPr lang="fr-FR" dirty="0" err="1"/>
              <a:t>Behaviors</a:t>
            </a:r>
            <a:r>
              <a:rPr lang="fr-FR" dirty="0"/>
              <a:t>. </a:t>
            </a:r>
          </a:p>
          <a:p>
            <a:r>
              <a:rPr lang="fr-FR" dirty="0"/>
              <a:t>- </a:t>
            </a:r>
            <a:r>
              <a:rPr lang="fr-FR" dirty="0" err="1"/>
              <a:t>His</a:t>
            </a:r>
            <a:r>
              <a:rPr lang="fr-FR" dirty="0"/>
              <a:t> </a:t>
            </a:r>
            <a:r>
              <a:rPr lang="fr-FR" dirty="0" err="1"/>
              <a:t>Cheating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994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EA3A232E-E67F-627F-8E85-6F88ABF76D34}"/>
              </a:ext>
            </a:extLst>
          </p:cNvPr>
          <p:cNvSpPr txBox="1"/>
          <p:nvPr/>
        </p:nvSpPr>
        <p:spPr>
          <a:xfrm>
            <a:off x="189572" y="234180"/>
            <a:ext cx="1011193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Ulysse: </a:t>
            </a:r>
            <a:r>
              <a:rPr lang="fr-FR" b="1" dirty="0" err="1">
                <a:solidFill>
                  <a:srgbClr val="FF0000"/>
                </a:solidFill>
              </a:rPr>
              <a:t>Myth</a:t>
            </a:r>
            <a:r>
              <a:rPr lang="fr-FR" b="1" dirty="0">
                <a:solidFill>
                  <a:srgbClr val="FF0000"/>
                </a:solidFill>
              </a:rPr>
              <a:t> of The WANDERING . The </a:t>
            </a:r>
            <a:r>
              <a:rPr lang="fr-FR" b="1" dirty="0" err="1">
                <a:solidFill>
                  <a:srgbClr val="FF0000"/>
                </a:solidFill>
              </a:rPr>
              <a:t>meaning</a:t>
            </a:r>
            <a:r>
              <a:rPr lang="fr-FR" b="1" dirty="0">
                <a:solidFill>
                  <a:srgbClr val="FF0000"/>
                </a:solidFill>
              </a:rPr>
              <a:t> of </a:t>
            </a:r>
            <a:r>
              <a:rPr lang="fr-FR" b="1" dirty="0" err="1">
                <a:solidFill>
                  <a:srgbClr val="FF0000"/>
                </a:solidFill>
              </a:rPr>
              <a:t>having</a:t>
            </a:r>
            <a:r>
              <a:rPr lang="fr-FR" b="1" dirty="0">
                <a:solidFill>
                  <a:srgbClr val="FF0000"/>
                </a:solidFill>
              </a:rPr>
              <a:t> no home, no country, no </a:t>
            </a:r>
            <a:r>
              <a:rPr lang="fr-FR" b="1" dirty="0" err="1">
                <a:solidFill>
                  <a:srgbClr val="FF0000"/>
                </a:solidFill>
              </a:rPr>
              <a:t>property</a:t>
            </a:r>
            <a:r>
              <a:rPr lang="fr-FR" b="1" dirty="0">
                <a:solidFill>
                  <a:srgbClr val="FF0000"/>
                </a:solidFill>
              </a:rPr>
              <a:t>. </a:t>
            </a:r>
            <a:r>
              <a:rPr lang="fr-FR" b="1" dirty="0" err="1">
                <a:solidFill>
                  <a:srgbClr val="FF0000"/>
                </a:solidFill>
              </a:rPr>
              <a:t>Who</a:t>
            </a:r>
            <a:r>
              <a:rPr lang="fr-FR" b="1" dirty="0">
                <a:solidFill>
                  <a:srgbClr val="FF0000"/>
                </a:solidFill>
              </a:rPr>
              <a:t> I </a:t>
            </a:r>
            <a:r>
              <a:rPr lang="fr-FR" b="1" dirty="0" err="1">
                <a:solidFill>
                  <a:srgbClr val="FF0000"/>
                </a:solidFill>
              </a:rPr>
              <a:t>am</a:t>
            </a:r>
            <a:r>
              <a:rPr lang="fr-FR" b="1" dirty="0">
                <a:solidFill>
                  <a:srgbClr val="FF0000"/>
                </a:solidFill>
              </a:rPr>
              <a:t>? </a:t>
            </a:r>
          </a:p>
          <a:p>
            <a:r>
              <a:rPr lang="fr-FR" b="1" dirty="0"/>
              <a:t>Iliade: No </a:t>
            </a:r>
            <a:r>
              <a:rPr lang="fr-FR" b="1" dirty="0" err="1"/>
              <a:t>project</a:t>
            </a:r>
            <a:r>
              <a:rPr lang="fr-FR" b="1" dirty="0"/>
              <a:t> </a:t>
            </a:r>
            <a:r>
              <a:rPr lang="fr-FR" b="1" dirty="0" err="1"/>
              <a:t>except</a:t>
            </a:r>
            <a:r>
              <a:rPr lang="fr-FR" b="1" dirty="0"/>
              <a:t> </a:t>
            </a:r>
            <a:r>
              <a:rPr lang="fr-FR" b="1" dirty="0" err="1"/>
              <a:t>wars</a:t>
            </a:r>
            <a:r>
              <a:rPr lang="fr-FR" b="1" dirty="0"/>
              <a:t>. </a:t>
            </a:r>
          </a:p>
          <a:p>
            <a:endParaRPr lang="fr-FR" dirty="0"/>
          </a:p>
          <a:p>
            <a:r>
              <a:rPr lang="fr-FR" b="1" dirty="0"/>
              <a:t>Epic of ABSENCE </a:t>
            </a:r>
          </a:p>
          <a:p>
            <a:r>
              <a:rPr lang="fr-FR" b="1" dirty="0"/>
              <a:t>LOSS </a:t>
            </a:r>
          </a:p>
          <a:p>
            <a:r>
              <a:rPr lang="fr-FR" b="1" dirty="0"/>
              <a:t>ENDLESS  trip back home .. </a:t>
            </a:r>
            <a:r>
              <a:rPr lang="fr-FR" b="1" dirty="0" err="1"/>
              <a:t>Postponed</a:t>
            </a:r>
            <a:r>
              <a:rPr lang="fr-FR" dirty="0"/>
              <a:t> </a:t>
            </a:r>
          </a:p>
          <a:p>
            <a:endParaRPr lang="fr-FR" dirty="0"/>
          </a:p>
          <a:p>
            <a:r>
              <a:rPr lang="fr-FR" dirty="0" err="1"/>
              <a:t>Hiding</a:t>
            </a:r>
            <a:r>
              <a:rPr lang="fr-FR" dirty="0"/>
              <a:t> </a:t>
            </a:r>
            <a:r>
              <a:rPr lang="fr-FR" dirty="0" err="1"/>
              <a:t>his</a:t>
            </a:r>
            <a:r>
              <a:rPr lang="fr-FR" dirty="0"/>
              <a:t> </a:t>
            </a:r>
            <a:r>
              <a:rPr lang="fr-FR" dirty="0" err="1"/>
              <a:t>identity</a:t>
            </a:r>
            <a:r>
              <a:rPr lang="fr-FR" dirty="0"/>
              <a:t>: </a:t>
            </a:r>
            <a:r>
              <a:rPr lang="fr-FR" dirty="0" err="1"/>
              <a:t>With</a:t>
            </a:r>
            <a:r>
              <a:rPr lang="fr-FR" dirty="0"/>
              <a:t> ALCINOS, </a:t>
            </a:r>
            <a:r>
              <a:rPr lang="fr-FR" dirty="0" err="1"/>
              <a:t>Pheacis</a:t>
            </a:r>
            <a:r>
              <a:rPr lang="fr-FR" dirty="0"/>
              <a:t> </a:t>
            </a:r>
            <a:r>
              <a:rPr lang="fr-FR" dirty="0" err="1"/>
              <a:t>king</a:t>
            </a:r>
            <a:r>
              <a:rPr lang="fr-FR" dirty="0"/>
              <a:t>: Ulysse </a:t>
            </a:r>
            <a:r>
              <a:rPr lang="fr-FR" dirty="0" err="1"/>
              <a:t>lost</a:t>
            </a:r>
            <a:r>
              <a:rPr lang="fr-FR" dirty="0"/>
              <a:t> all </a:t>
            </a:r>
            <a:r>
              <a:rPr lang="fr-FR" dirty="0" err="1"/>
              <a:t>his</a:t>
            </a:r>
            <a:r>
              <a:rPr lang="fr-FR" dirty="0"/>
              <a:t> </a:t>
            </a:r>
            <a:r>
              <a:rPr lang="fr-FR" dirty="0" err="1"/>
              <a:t>companions</a:t>
            </a:r>
            <a:r>
              <a:rPr lang="fr-FR" dirty="0"/>
              <a:t>. </a:t>
            </a:r>
            <a:r>
              <a:rPr lang="fr-FR" dirty="0" err="1"/>
              <a:t>Who</a:t>
            </a:r>
            <a:r>
              <a:rPr lang="fr-FR" dirty="0"/>
              <a:t> I </a:t>
            </a:r>
            <a:r>
              <a:rPr lang="fr-FR" dirty="0" err="1"/>
              <a:t>am</a:t>
            </a:r>
            <a:r>
              <a:rPr lang="fr-FR" dirty="0"/>
              <a:t>?  None . </a:t>
            </a:r>
          </a:p>
          <a:p>
            <a:endParaRPr lang="fr-FR" dirty="0"/>
          </a:p>
          <a:p>
            <a:r>
              <a:rPr lang="fr-FR" dirty="0"/>
              <a:t>Person/Persona: He put a MASK.  </a:t>
            </a:r>
          </a:p>
          <a:p>
            <a:endParaRPr lang="fr-FR" dirty="0"/>
          </a:p>
          <a:p>
            <a:r>
              <a:rPr lang="fr-FR" dirty="0" err="1"/>
              <a:t>Then</a:t>
            </a:r>
            <a:r>
              <a:rPr lang="fr-FR" dirty="0"/>
              <a:t>: </a:t>
            </a:r>
            <a:r>
              <a:rPr lang="fr-FR" dirty="0" err="1"/>
              <a:t>Reveals</a:t>
            </a:r>
            <a:r>
              <a:rPr lang="fr-FR" dirty="0"/>
              <a:t> </a:t>
            </a:r>
            <a:r>
              <a:rPr lang="fr-FR" dirty="0" err="1"/>
              <a:t>himself</a:t>
            </a:r>
            <a:r>
              <a:rPr lang="fr-FR" dirty="0"/>
              <a:t>. </a:t>
            </a:r>
            <a:r>
              <a:rPr lang="fr-FR" dirty="0" err="1"/>
              <a:t>When</a:t>
            </a:r>
            <a:r>
              <a:rPr lang="fr-FR" dirty="0"/>
              <a:t> conditions and </a:t>
            </a:r>
            <a:r>
              <a:rPr lang="fr-FR" dirty="0" err="1"/>
              <a:t>safety</a:t>
            </a:r>
            <a:r>
              <a:rPr lang="fr-FR" dirty="0"/>
              <a:t> are </a:t>
            </a:r>
            <a:r>
              <a:rPr lang="fr-FR" dirty="0" err="1"/>
              <a:t>there</a:t>
            </a:r>
            <a:r>
              <a:rPr lang="fr-FR" dirty="0"/>
              <a:t>.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59CACB0-2D1C-2929-AEAA-BB2E2D00938C}"/>
              </a:ext>
            </a:extLst>
          </p:cNvPr>
          <p:cNvSpPr txBox="1"/>
          <p:nvPr/>
        </p:nvSpPr>
        <p:spPr>
          <a:xfrm>
            <a:off x="144967" y="3980987"/>
            <a:ext cx="1227393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Companions</a:t>
            </a:r>
            <a:r>
              <a:rPr lang="fr-FR" dirty="0"/>
              <a:t> </a:t>
            </a:r>
            <a:r>
              <a:rPr lang="fr-FR" dirty="0" err="1"/>
              <a:t>transformed</a:t>
            </a:r>
            <a:r>
              <a:rPr lang="fr-FR" dirty="0"/>
              <a:t> </a:t>
            </a:r>
            <a:r>
              <a:rPr lang="fr-FR" dirty="0" err="1"/>
              <a:t>into</a:t>
            </a:r>
            <a:r>
              <a:rPr lang="fr-FR" dirty="0"/>
              <a:t> </a:t>
            </a:r>
            <a:r>
              <a:rPr lang="fr-FR" dirty="0" err="1"/>
              <a:t>Pigs</a:t>
            </a:r>
            <a:r>
              <a:rPr lang="fr-FR" dirty="0"/>
              <a:t>: «  </a:t>
            </a:r>
            <a:r>
              <a:rPr lang="fr-FR" dirty="0" err="1"/>
              <a:t>Ceremonies</a:t>
            </a:r>
            <a:r>
              <a:rPr lang="fr-FR" dirty="0"/>
              <a:t> of confrontations of slaves.  ( </a:t>
            </a:r>
            <a:r>
              <a:rPr lang="fr-FR" dirty="0" err="1"/>
              <a:t>They</a:t>
            </a:r>
            <a:r>
              <a:rPr lang="fr-FR" dirty="0"/>
              <a:t> are </a:t>
            </a:r>
            <a:r>
              <a:rPr lang="fr-FR" dirty="0" err="1"/>
              <a:t>given</a:t>
            </a:r>
            <a:r>
              <a:rPr lang="fr-FR" dirty="0"/>
              <a:t> and </a:t>
            </a:r>
            <a:r>
              <a:rPr lang="fr-FR" dirty="0" err="1"/>
              <a:t>withrawn</a:t>
            </a:r>
            <a:r>
              <a:rPr lang="fr-FR" dirty="0"/>
              <a:t> </a:t>
            </a:r>
            <a:r>
              <a:rPr lang="fr-FR" dirty="0" err="1"/>
              <a:t>hats</a:t>
            </a:r>
            <a:r>
              <a:rPr lang="fr-FR" dirty="0"/>
              <a:t>(des Bonnets). </a:t>
            </a:r>
          </a:p>
          <a:p>
            <a:endParaRPr lang="fr-FR" dirty="0"/>
          </a:p>
          <a:p>
            <a:r>
              <a:rPr lang="fr-FR" dirty="0"/>
              <a:t>For </a:t>
            </a:r>
            <a:r>
              <a:rPr lang="fr-FR" dirty="0" err="1"/>
              <a:t>Heraclite</a:t>
            </a:r>
            <a:r>
              <a:rPr lang="fr-FR" dirty="0"/>
              <a:t>: CIRCE Drink: to </a:t>
            </a:r>
            <a:r>
              <a:rPr lang="fr-FR" dirty="0" err="1"/>
              <a:t>induce</a:t>
            </a:r>
            <a:r>
              <a:rPr lang="fr-FR" dirty="0"/>
              <a:t> </a:t>
            </a:r>
            <a:r>
              <a:rPr lang="fr-FR" dirty="0" err="1"/>
              <a:t>amnesia</a:t>
            </a:r>
            <a:r>
              <a:rPr lang="fr-FR" dirty="0"/>
              <a:t> and </a:t>
            </a:r>
            <a:r>
              <a:rPr lang="fr-FR" dirty="0" err="1"/>
              <a:t>delusional</a:t>
            </a:r>
            <a:r>
              <a:rPr lang="fr-FR" dirty="0"/>
              <a:t> . « A Cup of </a:t>
            </a:r>
            <a:r>
              <a:rPr lang="fr-FR" dirty="0" err="1"/>
              <a:t>sensual</a:t>
            </a:r>
            <a:r>
              <a:rPr lang="fr-FR" dirty="0"/>
              <a:t> </a:t>
            </a:r>
            <a:r>
              <a:rPr lang="fr-FR" dirty="0" err="1"/>
              <a:t>pleasure</a:t>
            </a:r>
            <a:r>
              <a:rPr lang="fr-FR" dirty="0"/>
              <a:t> » the </a:t>
            </a:r>
            <a:r>
              <a:rPr lang="fr-FR" dirty="0" err="1"/>
              <a:t>crew</a:t>
            </a:r>
            <a:r>
              <a:rPr lang="fr-FR" dirty="0"/>
              <a:t> </a:t>
            </a:r>
            <a:r>
              <a:rPr lang="fr-FR" dirty="0" err="1"/>
              <a:t>cannot</a:t>
            </a:r>
            <a:r>
              <a:rPr lang="fr-FR" dirty="0"/>
              <a:t> </a:t>
            </a:r>
            <a:r>
              <a:rPr lang="fr-FR" dirty="0" err="1"/>
              <a:t>resist</a:t>
            </a:r>
            <a:r>
              <a:rPr lang="fr-FR" dirty="0"/>
              <a:t>.   </a:t>
            </a:r>
          </a:p>
          <a:p>
            <a:endParaRPr lang="fr-FR" dirty="0"/>
          </a:p>
          <a:p>
            <a:r>
              <a:rPr lang="fr-FR" dirty="0"/>
              <a:t>Ulysse </a:t>
            </a:r>
            <a:r>
              <a:rPr lang="fr-FR" dirty="0" err="1"/>
              <a:t>Wisdom</a:t>
            </a:r>
            <a:r>
              <a:rPr lang="fr-FR" dirty="0"/>
              <a:t>: </a:t>
            </a:r>
            <a:r>
              <a:rPr lang="fr-FR" dirty="0" err="1"/>
              <a:t>Get</a:t>
            </a:r>
            <a:r>
              <a:rPr lang="fr-FR" dirty="0"/>
              <a:t> </a:t>
            </a:r>
            <a:r>
              <a:rPr lang="fr-FR" dirty="0" err="1"/>
              <a:t>victorious</a:t>
            </a:r>
            <a:r>
              <a:rPr lang="fr-FR" dirty="0"/>
              <a:t> out of </a:t>
            </a:r>
            <a:r>
              <a:rPr lang="fr-FR" dirty="0" err="1"/>
              <a:t>this</a:t>
            </a:r>
            <a:r>
              <a:rPr lang="fr-FR" dirty="0"/>
              <a:t> </a:t>
            </a:r>
            <a:r>
              <a:rPr lang="fr-FR" dirty="0" err="1"/>
              <a:t>sensual</a:t>
            </a:r>
            <a:r>
              <a:rPr lang="fr-FR" dirty="0"/>
              <a:t> life. Moly </a:t>
            </a:r>
            <a:r>
              <a:rPr lang="fr-FR" dirty="0" err="1"/>
              <a:t>is</a:t>
            </a:r>
            <a:r>
              <a:rPr lang="fr-FR" dirty="0"/>
              <a:t> the </a:t>
            </a:r>
            <a:r>
              <a:rPr lang="fr-FR" dirty="0" err="1"/>
              <a:t>symbol</a:t>
            </a:r>
            <a:r>
              <a:rPr lang="fr-FR" dirty="0"/>
              <a:t> of </a:t>
            </a:r>
            <a:r>
              <a:rPr lang="fr-FR" dirty="0" err="1"/>
              <a:t>Wisdom</a:t>
            </a:r>
            <a:r>
              <a:rPr lang="fr-FR" dirty="0"/>
              <a:t> . Antidote </a:t>
            </a:r>
            <a:r>
              <a:rPr lang="fr-FR" dirty="0" err="1"/>
              <a:t>against</a:t>
            </a:r>
            <a:r>
              <a:rPr lang="fr-FR" dirty="0"/>
              <a:t> </a:t>
            </a:r>
            <a:r>
              <a:rPr lang="fr-FR" dirty="0" err="1"/>
              <a:t>Circe`s</a:t>
            </a:r>
            <a:r>
              <a:rPr lang="fr-FR" dirty="0"/>
              <a:t> </a:t>
            </a:r>
            <a:r>
              <a:rPr lang="fr-FR" dirty="0" err="1"/>
              <a:t>poisonous</a:t>
            </a:r>
            <a:r>
              <a:rPr lang="fr-FR" dirty="0"/>
              <a:t> </a:t>
            </a:r>
            <a:r>
              <a:rPr lang="fr-FR" dirty="0" err="1"/>
              <a:t>drug</a:t>
            </a:r>
            <a:r>
              <a:rPr lang="fr-FR" dirty="0"/>
              <a:t>. </a:t>
            </a:r>
          </a:p>
          <a:p>
            <a:endParaRPr lang="fr-FR" dirty="0"/>
          </a:p>
          <a:p>
            <a:r>
              <a:rPr lang="fr-FR" dirty="0"/>
              <a:t>«  </a:t>
            </a:r>
            <a:r>
              <a:rPr lang="fr-FR" dirty="0" err="1"/>
              <a:t>Those</a:t>
            </a:r>
            <a:r>
              <a:rPr lang="fr-FR" dirty="0"/>
              <a:t> </a:t>
            </a:r>
            <a:r>
              <a:rPr lang="fr-FR" dirty="0" err="1"/>
              <a:t>who</a:t>
            </a:r>
            <a:r>
              <a:rPr lang="fr-FR" dirty="0"/>
              <a:t> </a:t>
            </a:r>
            <a:r>
              <a:rPr lang="fr-FR" dirty="0" err="1"/>
              <a:t>had</a:t>
            </a:r>
            <a:r>
              <a:rPr lang="fr-FR" dirty="0"/>
              <a:t> a DISOLVED life are </a:t>
            </a:r>
            <a:r>
              <a:rPr lang="fr-FR" dirty="0" err="1"/>
              <a:t>reincarnes</a:t>
            </a:r>
            <a:r>
              <a:rPr lang="fr-FR" dirty="0"/>
              <a:t> en Animal . Le MOLY: to face the </a:t>
            </a:r>
            <a:r>
              <a:rPr lang="fr-FR" dirty="0" err="1"/>
              <a:t>disillusionment</a:t>
            </a:r>
            <a:r>
              <a:rPr lang="fr-FR" dirty="0"/>
              <a:t> of  PASSIONS</a:t>
            </a:r>
          </a:p>
          <a:p>
            <a:endParaRPr lang="fr-FR" dirty="0"/>
          </a:p>
          <a:p>
            <a:r>
              <a:rPr lang="fr-FR" dirty="0"/>
              <a:t>Connaissance </a:t>
            </a:r>
            <a:r>
              <a:rPr lang="fr-FR" dirty="0" err="1"/>
              <a:t>Hermetique</a:t>
            </a:r>
            <a:r>
              <a:rPr lang="fr-FR" dirty="0"/>
              <a:t> difficile a obtenir </a:t>
            </a:r>
          </a:p>
        </p:txBody>
      </p:sp>
    </p:spTree>
    <p:extLst>
      <p:ext uri="{BB962C8B-B14F-4D97-AF65-F5344CB8AC3E}">
        <p14:creationId xmlns:p14="http://schemas.microsoft.com/office/powerpoint/2010/main" val="2390304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5E8C5973-E2DB-CE0C-5CF9-5C7619A5EEE6}"/>
              </a:ext>
            </a:extLst>
          </p:cNvPr>
          <p:cNvSpPr txBox="1"/>
          <p:nvPr/>
        </p:nvSpPr>
        <p:spPr>
          <a:xfrm>
            <a:off x="541051" y="955859"/>
            <a:ext cx="8476616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i="1" dirty="0"/>
              <a:t>SIRENES: </a:t>
            </a:r>
            <a:r>
              <a:rPr lang="fr-FR" sz="2400" b="1" i="1" dirty="0" err="1"/>
              <a:t>everyone</a:t>
            </a:r>
            <a:r>
              <a:rPr lang="fr-FR" sz="2400" b="1" i="1" dirty="0"/>
              <a:t> </a:t>
            </a:r>
            <a:r>
              <a:rPr lang="fr-FR" sz="2400" b="1" i="1" dirty="0" err="1"/>
              <a:t>is</a:t>
            </a:r>
            <a:r>
              <a:rPr lang="fr-FR" sz="2400" b="1" i="1" dirty="0"/>
              <a:t> </a:t>
            </a:r>
            <a:r>
              <a:rPr lang="fr-FR" sz="2400" b="1" i="1" dirty="0" err="1"/>
              <a:t>under</a:t>
            </a:r>
            <a:r>
              <a:rPr lang="fr-FR" sz="2400" b="1" i="1" dirty="0"/>
              <a:t> a </a:t>
            </a:r>
            <a:r>
              <a:rPr lang="fr-FR" sz="2400" b="1" i="1" dirty="0" err="1"/>
              <a:t>spell</a:t>
            </a:r>
            <a:r>
              <a:rPr lang="fr-FR" dirty="0" err="1"/>
              <a:t>s</a:t>
            </a:r>
            <a:r>
              <a:rPr lang="fr-FR" dirty="0"/>
              <a:t> </a:t>
            </a:r>
          </a:p>
          <a:p>
            <a:endParaRPr lang="fr-FR" dirty="0"/>
          </a:p>
          <a:p>
            <a:r>
              <a:rPr lang="fr-FR" dirty="0"/>
              <a:t>Ulysse utilises  </a:t>
            </a:r>
            <a:r>
              <a:rPr lang="fr-FR" b="1" dirty="0">
                <a:solidFill>
                  <a:srgbClr val="FF0000"/>
                </a:solidFill>
              </a:rPr>
              <a:t>la cire </a:t>
            </a:r>
            <a:r>
              <a:rPr lang="fr-FR" b="1" dirty="0" err="1">
                <a:solidFill>
                  <a:srgbClr val="FF0000"/>
                </a:solidFill>
              </a:rPr>
              <a:t>against</a:t>
            </a:r>
            <a:r>
              <a:rPr lang="fr-FR" b="1" dirty="0">
                <a:solidFill>
                  <a:srgbClr val="FF0000"/>
                </a:solidFill>
              </a:rPr>
              <a:t> the </a:t>
            </a:r>
            <a:r>
              <a:rPr lang="fr-FR" b="1" dirty="0" err="1">
                <a:solidFill>
                  <a:srgbClr val="FF0000"/>
                </a:solidFill>
              </a:rPr>
              <a:t>charming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singing</a:t>
            </a:r>
            <a:r>
              <a:rPr lang="fr-FR" b="1" dirty="0">
                <a:solidFill>
                  <a:srgbClr val="FF0000"/>
                </a:solidFill>
              </a:rPr>
              <a:t>. </a:t>
            </a:r>
            <a:r>
              <a:rPr lang="fr-FR" dirty="0"/>
              <a:t>CHANTS DES SIRENES. </a:t>
            </a:r>
          </a:p>
          <a:p>
            <a:endParaRPr lang="fr-FR" dirty="0"/>
          </a:p>
          <a:p>
            <a:r>
              <a:rPr lang="fr-FR" dirty="0"/>
              <a:t>ULYSSE </a:t>
            </a:r>
            <a:r>
              <a:rPr lang="fr-FR" dirty="0" err="1"/>
              <a:t>could</a:t>
            </a:r>
            <a:r>
              <a:rPr lang="fr-FR" dirty="0"/>
              <a:t> </a:t>
            </a:r>
            <a:r>
              <a:rPr lang="fr-FR" dirty="0" err="1"/>
              <a:t>resist</a:t>
            </a:r>
            <a:r>
              <a:rPr lang="fr-FR" dirty="0"/>
              <a:t> . To a point. He </a:t>
            </a:r>
            <a:r>
              <a:rPr lang="fr-FR" dirty="0" err="1"/>
              <a:t>is</a:t>
            </a:r>
            <a:r>
              <a:rPr lang="fr-FR" dirty="0"/>
              <a:t> not sure. </a:t>
            </a:r>
            <a:r>
              <a:rPr lang="fr-FR" dirty="0" err="1"/>
              <a:t>Does</a:t>
            </a:r>
            <a:r>
              <a:rPr lang="fr-FR" dirty="0"/>
              <a:t> not trust </a:t>
            </a:r>
            <a:r>
              <a:rPr lang="fr-FR" dirty="0" err="1"/>
              <a:t>himself</a:t>
            </a:r>
            <a:r>
              <a:rPr lang="fr-FR" dirty="0"/>
              <a:t>.. </a:t>
            </a:r>
          </a:p>
          <a:p>
            <a:endParaRPr lang="fr-FR" dirty="0"/>
          </a:p>
          <a:p>
            <a:r>
              <a:rPr lang="fr-FR" dirty="0"/>
              <a:t>The body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under</a:t>
            </a:r>
            <a:r>
              <a:rPr lang="fr-FR" dirty="0"/>
              <a:t> </a:t>
            </a:r>
            <a:r>
              <a:rPr lang="fr-FR" dirty="0" err="1"/>
              <a:t>constraints</a:t>
            </a:r>
            <a:r>
              <a:rPr lang="fr-FR" dirty="0"/>
              <a:t>. . </a:t>
            </a:r>
          </a:p>
          <a:p>
            <a:endParaRPr lang="fr-FR" dirty="0"/>
          </a:p>
          <a:p>
            <a:r>
              <a:rPr lang="fr-FR" dirty="0"/>
              <a:t>He gave </a:t>
            </a:r>
            <a:r>
              <a:rPr lang="fr-FR" dirty="0" err="1"/>
              <a:t>his</a:t>
            </a:r>
            <a:r>
              <a:rPr lang="fr-FR" dirty="0"/>
              <a:t> </a:t>
            </a:r>
            <a:r>
              <a:rPr lang="fr-FR" dirty="0" err="1"/>
              <a:t>companions</a:t>
            </a:r>
            <a:r>
              <a:rPr lang="fr-FR" dirty="0"/>
              <a:t> La CIRE. </a:t>
            </a:r>
            <a:r>
              <a:rPr lang="fr-FR" dirty="0" err="1"/>
              <a:t>Preventing</a:t>
            </a:r>
            <a:r>
              <a:rPr lang="fr-FR" dirty="0"/>
              <a:t> </a:t>
            </a:r>
            <a:r>
              <a:rPr lang="fr-FR" dirty="0" err="1"/>
              <a:t>listening</a:t>
            </a:r>
            <a:r>
              <a:rPr lang="fr-FR" dirty="0"/>
              <a:t> the </a:t>
            </a:r>
            <a:r>
              <a:rPr lang="fr-FR" dirty="0" err="1"/>
              <a:t>singing</a:t>
            </a:r>
            <a:r>
              <a:rPr lang="fr-FR" dirty="0"/>
              <a:t> of SIRENE. .</a:t>
            </a:r>
          </a:p>
          <a:p>
            <a:endParaRPr lang="fr-FR" dirty="0"/>
          </a:p>
          <a:p>
            <a:r>
              <a:rPr lang="fr-FR" dirty="0"/>
              <a:t>He </a:t>
            </a:r>
            <a:r>
              <a:rPr lang="fr-FR" dirty="0" err="1"/>
              <a:t>tied</a:t>
            </a:r>
            <a:r>
              <a:rPr lang="fr-FR" dirty="0"/>
              <a:t> </a:t>
            </a:r>
            <a:r>
              <a:rPr lang="fr-FR" dirty="0" err="1"/>
              <a:t>himself</a:t>
            </a:r>
            <a:r>
              <a:rPr lang="fr-FR" dirty="0"/>
              <a:t> to the Mats; He can </a:t>
            </a:r>
            <a:r>
              <a:rPr lang="fr-FR" dirty="0" err="1"/>
              <a:t>listen</a:t>
            </a:r>
            <a:r>
              <a:rPr lang="fr-FR" dirty="0"/>
              <a:t> but </a:t>
            </a:r>
            <a:r>
              <a:rPr lang="fr-FR" dirty="0" err="1"/>
              <a:t>could</a:t>
            </a:r>
            <a:r>
              <a:rPr lang="fr-FR" dirty="0"/>
              <a:t> not </a:t>
            </a:r>
            <a:r>
              <a:rPr lang="fr-FR" dirty="0" err="1"/>
              <a:t>succumb</a:t>
            </a:r>
            <a:r>
              <a:rPr lang="fr-FR" dirty="0"/>
              <a:t>. He </a:t>
            </a:r>
            <a:r>
              <a:rPr lang="fr-FR" dirty="0" err="1"/>
              <a:t>had</a:t>
            </a:r>
            <a:r>
              <a:rPr lang="fr-FR" dirty="0"/>
              <a:t> to tie </a:t>
            </a:r>
            <a:r>
              <a:rPr lang="fr-FR" dirty="0" err="1"/>
              <a:t>himself</a:t>
            </a:r>
            <a:r>
              <a:rPr lang="fr-FR" dirty="0"/>
              <a:t>.  </a:t>
            </a:r>
          </a:p>
          <a:p>
            <a:endParaRPr lang="fr-FR" dirty="0"/>
          </a:p>
          <a:p>
            <a:r>
              <a:rPr lang="fr-FR" dirty="0" err="1"/>
              <a:t>Because</a:t>
            </a:r>
            <a:r>
              <a:rPr lang="fr-FR" dirty="0"/>
              <a:t> </a:t>
            </a:r>
            <a:r>
              <a:rPr lang="fr-FR" dirty="0" err="1"/>
              <a:t>he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aware</a:t>
            </a:r>
            <a:r>
              <a:rPr lang="fr-FR" dirty="0"/>
              <a:t> of </a:t>
            </a:r>
            <a:r>
              <a:rPr lang="fr-FR" dirty="0" err="1"/>
              <a:t>his</a:t>
            </a:r>
            <a:r>
              <a:rPr lang="fr-FR" dirty="0"/>
              <a:t> </a:t>
            </a:r>
            <a:r>
              <a:rPr lang="fr-FR" dirty="0" err="1"/>
              <a:t>weaknesses</a:t>
            </a:r>
            <a:r>
              <a:rPr lang="fr-FR" dirty="0"/>
              <a:t>. </a:t>
            </a:r>
          </a:p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A3679AA-CFAC-9157-90C3-57E2C206A6C7}"/>
              </a:ext>
            </a:extLst>
          </p:cNvPr>
          <p:cNvSpPr txBox="1"/>
          <p:nvPr/>
        </p:nvSpPr>
        <p:spPr>
          <a:xfrm>
            <a:off x="9389327" y="735980"/>
            <a:ext cx="25521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10 ans de Guerre </a:t>
            </a:r>
          </a:p>
          <a:p>
            <a:endParaRPr lang="fr-FR" dirty="0"/>
          </a:p>
          <a:p>
            <a:r>
              <a:rPr lang="fr-FR" dirty="0"/>
              <a:t>10 ans pour RETOURNER </a:t>
            </a:r>
          </a:p>
        </p:txBody>
      </p:sp>
    </p:spTree>
    <p:extLst>
      <p:ext uri="{BB962C8B-B14F-4D97-AF65-F5344CB8AC3E}">
        <p14:creationId xmlns:p14="http://schemas.microsoft.com/office/powerpoint/2010/main" val="3022655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DFE98550-3623-CCEA-4F4B-C0EB11A0B01E}"/>
              </a:ext>
            </a:extLst>
          </p:cNvPr>
          <p:cNvSpPr txBox="1"/>
          <p:nvPr/>
        </p:nvSpPr>
        <p:spPr>
          <a:xfrm>
            <a:off x="2074127" y="278769"/>
            <a:ext cx="7088031" cy="22467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2000" dirty="0" err="1"/>
              <a:t>Who</a:t>
            </a:r>
            <a:r>
              <a:rPr lang="fr-FR" sz="2000" dirty="0"/>
              <a:t> </a:t>
            </a:r>
            <a:r>
              <a:rPr lang="fr-FR" sz="2000" dirty="0" err="1"/>
              <a:t>is</a:t>
            </a:r>
            <a:r>
              <a:rPr lang="fr-FR" sz="2000" dirty="0"/>
              <a:t> Ulysse: Tries to </a:t>
            </a:r>
            <a:r>
              <a:rPr lang="fr-FR" sz="2000" dirty="0" err="1"/>
              <a:t>build</a:t>
            </a:r>
            <a:r>
              <a:rPr lang="fr-FR" sz="2000" dirty="0"/>
              <a:t> the Human  and </a:t>
            </a:r>
            <a:r>
              <a:rPr lang="fr-FR" sz="2000" dirty="0" err="1"/>
              <a:t>search</a:t>
            </a:r>
            <a:r>
              <a:rPr lang="fr-FR" sz="2000" dirty="0"/>
              <a:t> for </a:t>
            </a:r>
            <a:r>
              <a:rPr lang="fr-FR" sz="2000" dirty="0" err="1"/>
              <a:t>his</a:t>
            </a:r>
            <a:r>
              <a:rPr lang="fr-FR" sz="2000" dirty="0"/>
              <a:t> LIMITS </a:t>
            </a:r>
          </a:p>
          <a:p>
            <a:endParaRPr lang="fr-FR" sz="2000" dirty="0"/>
          </a:p>
          <a:p>
            <a:r>
              <a:rPr lang="fr-FR" sz="2000" dirty="0" err="1"/>
              <a:t>Assert</a:t>
            </a:r>
            <a:r>
              <a:rPr lang="fr-FR" sz="2000" dirty="0"/>
              <a:t> </a:t>
            </a:r>
            <a:r>
              <a:rPr lang="fr-FR" sz="2000" dirty="0" err="1"/>
              <a:t>Continuity</a:t>
            </a:r>
            <a:r>
              <a:rPr lang="fr-FR" sz="2000" dirty="0"/>
              <a:t> in a </a:t>
            </a:r>
            <a:r>
              <a:rPr lang="fr-FR" sz="2000" dirty="0" err="1"/>
              <a:t>loyalty</a:t>
            </a:r>
            <a:r>
              <a:rPr lang="fr-FR" sz="2000" dirty="0"/>
              <a:t> </a:t>
            </a:r>
            <a:r>
              <a:rPr lang="fr-FR" sz="2000" dirty="0" err="1"/>
              <a:t>project</a:t>
            </a:r>
            <a:r>
              <a:rPr lang="fr-FR" sz="2000" dirty="0"/>
              <a:t> </a:t>
            </a:r>
          </a:p>
          <a:p>
            <a:endParaRPr lang="fr-FR" sz="2000" dirty="0"/>
          </a:p>
          <a:p>
            <a:r>
              <a:rPr lang="fr-FR" sz="2000" dirty="0"/>
              <a:t>Loyal to </a:t>
            </a:r>
            <a:r>
              <a:rPr lang="fr-FR" sz="2000" dirty="0" err="1"/>
              <a:t>his</a:t>
            </a:r>
            <a:r>
              <a:rPr lang="fr-FR" sz="2000" dirty="0"/>
              <a:t> </a:t>
            </a:r>
            <a:r>
              <a:rPr lang="fr-FR" sz="2000" dirty="0" err="1"/>
              <a:t>wife</a:t>
            </a:r>
            <a:r>
              <a:rPr lang="fr-FR" sz="2000" dirty="0"/>
              <a:t> </a:t>
            </a:r>
          </a:p>
          <a:p>
            <a:endParaRPr lang="fr-FR" sz="2000" dirty="0"/>
          </a:p>
          <a:p>
            <a:r>
              <a:rPr lang="fr-FR" sz="2000" dirty="0"/>
              <a:t>Loyal to </a:t>
            </a:r>
            <a:r>
              <a:rPr lang="fr-FR" sz="2000" dirty="0" err="1"/>
              <a:t>his</a:t>
            </a:r>
            <a:r>
              <a:rPr lang="fr-FR" sz="2000" dirty="0"/>
              <a:t> country and Roots</a:t>
            </a:r>
            <a:r>
              <a:rPr lang="fr-FR" dirty="0"/>
              <a:t>.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3073B19-6A0A-7674-4C03-4ED0ECD74E34}"/>
              </a:ext>
            </a:extLst>
          </p:cNvPr>
          <p:cNvSpPr txBox="1"/>
          <p:nvPr/>
        </p:nvSpPr>
        <p:spPr>
          <a:xfrm>
            <a:off x="3813717" y="2710635"/>
            <a:ext cx="7126887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/>
              <a:t>Nostalgia</a:t>
            </a:r>
            <a:r>
              <a:rPr lang="fr-FR" dirty="0"/>
              <a:t>/ Ulysse of the Past. </a:t>
            </a:r>
            <a:r>
              <a:rPr lang="fr-FR" dirty="0" err="1"/>
              <a:t>Remembring</a:t>
            </a:r>
            <a:r>
              <a:rPr lang="fr-FR" dirty="0"/>
              <a:t> and </a:t>
            </a:r>
            <a:r>
              <a:rPr lang="fr-FR" dirty="0" err="1"/>
              <a:t>regretting</a:t>
            </a:r>
            <a:r>
              <a:rPr lang="fr-FR" dirty="0"/>
              <a:t> </a:t>
            </a:r>
            <a:r>
              <a:rPr lang="fr-FR" dirty="0" err="1"/>
              <a:t>those</a:t>
            </a:r>
            <a:r>
              <a:rPr lang="fr-FR" dirty="0"/>
              <a:t> TIMES. </a:t>
            </a:r>
          </a:p>
          <a:p>
            <a:endParaRPr lang="fr-FR" dirty="0"/>
          </a:p>
          <a:p>
            <a:r>
              <a:rPr lang="fr-FR" dirty="0" err="1"/>
              <a:t>Remembering</a:t>
            </a:r>
            <a:r>
              <a:rPr lang="fr-FR" dirty="0"/>
              <a:t> </a:t>
            </a:r>
            <a:r>
              <a:rPr lang="fr-FR" dirty="0" err="1"/>
              <a:t>his</a:t>
            </a:r>
            <a:r>
              <a:rPr lang="fr-FR" dirty="0"/>
              <a:t> </a:t>
            </a:r>
            <a:r>
              <a:rPr lang="fr-FR" dirty="0" err="1"/>
              <a:t>roots</a:t>
            </a:r>
            <a:r>
              <a:rPr lang="fr-FR" dirty="0"/>
              <a:t>. </a:t>
            </a:r>
            <a:r>
              <a:rPr lang="fr-FR" dirty="0" err="1"/>
              <a:t>His</a:t>
            </a:r>
            <a:r>
              <a:rPr lang="fr-FR" dirty="0"/>
              <a:t> country. Native place. </a:t>
            </a:r>
          </a:p>
          <a:p>
            <a:endParaRPr lang="fr-FR" dirty="0"/>
          </a:p>
          <a:p>
            <a:r>
              <a:rPr lang="fr-FR" b="1" dirty="0" err="1"/>
              <a:t>Nostalgia</a:t>
            </a:r>
            <a:r>
              <a:rPr lang="fr-FR" b="1" dirty="0"/>
              <a:t> of </a:t>
            </a:r>
            <a:r>
              <a:rPr lang="fr-FR" b="1" dirty="0" err="1"/>
              <a:t>lost</a:t>
            </a:r>
            <a:r>
              <a:rPr lang="fr-FR" b="1" dirty="0"/>
              <a:t> civilisations. </a:t>
            </a:r>
          </a:p>
          <a:p>
            <a:endParaRPr lang="fr-FR" dirty="0"/>
          </a:p>
          <a:p>
            <a:r>
              <a:rPr lang="fr-FR" dirty="0" err="1"/>
              <a:t>Meditation</a:t>
            </a:r>
            <a:r>
              <a:rPr lang="fr-FR" dirty="0"/>
              <a:t> on the rock. . </a:t>
            </a:r>
          </a:p>
          <a:p>
            <a:endParaRPr lang="fr-FR" dirty="0"/>
          </a:p>
          <a:p>
            <a:r>
              <a:rPr lang="fr-FR" b="1" dirty="0">
                <a:solidFill>
                  <a:srgbClr val="FF0000"/>
                </a:solidFill>
              </a:rPr>
              <a:t>ULYSSE TEARS: WHY? </a:t>
            </a:r>
            <a:r>
              <a:rPr lang="fr-FR" b="1" dirty="0" err="1">
                <a:solidFill>
                  <a:srgbClr val="FF0000"/>
                </a:solidFill>
              </a:rPr>
              <a:t>Realizes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he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is</a:t>
            </a:r>
            <a:r>
              <a:rPr lang="fr-FR" b="1" dirty="0">
                <a:solidFill>
                  <a:srgbClr val="FF0000"/>
                </a:solidFill>
              </a:rPr>
              <a:t> not a </a:t>
            </a:r>
            <a:r>
              <a:rPr lang="fr-FR" b="1" dirty="0" err="1">
                <a:solidFill>
                  <a:srgbClr val="FF0000"/>
                </a:solidFill>
              </a:rPr>
              <a:t>hero</a:t>
            </a:r>
            <a:r>
              <a:rPr lang="fr-FR" b="1" dirty="0">
                <a:solidFill>
                  <a:srgbClr val="FF0000"/>
                </a:solidFill>
              </a:rPr>
              <a:t>? I </a:t>
            </a:r>
            <a:r>
              <a:rPr lang="fr-FR" b="1" dirty="0" err="1">
                <a:solidFill>
                  <a:srgbClr val="FF0000"/>
                </a:solidFill>
              </a:rPr>
              <a:t>am</a:t>
            </a:r>
            <a:r>
              <a:rPr lang="fr-FR" b="1" dirty="0">
                <a:solidFill>
                  <a:srgbClr val="FF0000"/>
                </a:solidFill>
              </a:rPr>
              <a:t> a </a:t>
            </a:r>
            <a:r>
              <a:rPr lang="fr-FR" b="1" dirty="0" err="1">
                <a:solidFill>
                  <a:srgbClr val="FF0000"/>
                </a:solidFill>
              </a:rPr>
              <a:t>heros</a:t>
            </a:r>
            <a:r>
              <a:rPr lang="fr-FR" b="1" dirty="0">
                <a:solidFill>
                  <a:srgbClr val="FF0000"/>
                </a:solidFill>
              </a:rPr>
              <a:t> but Human, </a:t>
            </a:r>
          </a:p>
          <a:p>
            <a:endParaRPr lang="fr-FR" b="1" dirty="0">
              <a:solidFill>
                <a:srgbClr val="FF0000"/>
              </a:solidFill>
            </a:endParaRPr>
          </a:p>
          <a:p>
            <a:r>
              <a:rPr lang="fr-FR" b="1" dirty="0" err="1">
                <a:solidFill>
                  <a:srgbClr val="FF0000"/>
                </a:solidFill>
              </a:rPr>
              <a:t>Unable</a:t>
            </a:r>
            <a:r>
              <a:rPr lang="fr-FR" b="1" dirty="0">
                <a:solidFill>
                  <a:srgbClr val="FF0000"/>
                </a:solidFill>
              </a:rPr>
              <a:t> to </a:t>
            </a:r>
            <a:r>
              <a:rPr lang="fr-FR" b="1" dirty="0" err="1">
                <a:solidFill>
                  <a:srgbClr val="FF0000"/>
                </a:solidFill>
              </a:rPr>
              <a:t>resist</a:t>
            </a:r>
            <a:r>
              <a:rPr lang="fr-FR" b="1" dirty="0">
                <a:solidFill>
                  <a:srgbClr val="FF0000"/>
                </a:solidFill>
              </a:rPr>
              <a:t> the </a:t>
            </a:r>
            <a:r>
              <a:rPr lang="fr-FR" b="1" dirty="0" err="1">
                <a:solidFill>
                  <a:srgbClr val="FF0000"/>
                </a:solidFill>
              </a:rPr>
              <a:t>SIRENES`singing</a:t>
            </a:r>
            <a:r>
              <a:rPr lang="fr-FR" b="1" dirty="0">
                <a:solidFill>
                  <a:srgbClr val="FF0000"/>
                </a:solidFill>
              </a:rPr>
              <a:t>.  </a:t>
            </a:r>
          </a:p>
          <a:p>
            <a:endParaRPr lang="fr-FR" b="1" dirty="0">
              <a:solidFill>
                <a:srgbClr val="FF0000"/>
              </a:solidFill>
            </a:endParaRPr>
          </a:p>
          <a:p>
            <a:r>
              <a:rPr lang="fr-FR" b="1" dirty="0" err="1">
                <a:solidFill>
                  <a:srgbClr val="FF0000"/>
                </a:solidFill>
              </a:rPr>
              <a:t>Tied</a:t>
            </a:r>
            <a:r>
              <a:rPr lang="fr-FR" b="1" dirty="0">
                <a:solidFill>
                  <a:srgbClr val="FF0000"/>
                </a:solidFill>
              </a:rPr>
              <a:t> to the </a:t>
            </a:r>
            <a:r>
              <a:rPr lang="fr-FR" b="1" dirty="0" err="1">
                <a:solidFill>
                  <a:srgbClr val="FF0000"/>
                </a:solidFill>
              </a:rPr>
              <a:t>Mast</a:t>
            </a:r>
            <a:r>
              <a:rPr lang="fr-FR" b="1" dirty="0">
                <a:solidFill>
                  <a:srgbClr val="FF0000"/>
                </a:solidFill>
              </a:rPr>
              <a:t>  to </a:t>
            </a:r>
            <a:r>
              <a:rPr lang="fr-FR" b="1" dirty="0" err="1">
                <a:solidFill>
                  <a:srgbClr val="FF0000"/>
                </a:solidFill>
              </a:rPr>
              <a:t>resist</a:t>
            </a:r>
            <a:r>
              <a:rPr lang="fr-FR" b="1" dirty="0">
                <a:solidFill>
                  <a:srgbClr val="FF0000"/>
                </a:solidFill>
              </a:rPr>
              <a:t> the </a:t>
            </a:r>
            <a:r>
              <a:rPr lang="fr-FR" b="1" dirty="0" err="1">
                <a:solidFill>
                  <a:srgbClr val="FF0000"/>
                </a:solidFill>
              </a:rPr>
              <a:t>singing</a:t>
            </a:r>
            <a:r>
              <a:rPr lang="fr-FR" b="1" dirty="0">
                <a:solidFill>
                  <a:srgbClr val="FF0000"/>
                </a:solidFill>
              </a:rPr>
              <a:t> . </a:t>
            </a:r>
            <a:r>
              <a:rPr lang="fr-FR" b="1" dirty="0" err="1">
                <a:solidFill>
                  <a:srgbClr val="FF0000"/>
                </a:solidFill>
              </a:rPr>
              <a:t>Recognizes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his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weaknesses</a:t>
            </a:r>
            <a:r>
              <a:rPr lang="fr-FR" b="1" dirty="0">
                <a:solidFill>
                  <a:srgbClr val="FF0000"/>
                </a:solidFill>
              </a:rPr>
              <a:t>. 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1686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F2C5CA54-F019-F117-9D24-B75AA1455A59}"/>
              </a:ext>
            </a:extLst>
          </p:cNvPr>
          <p:cNvSpPr txBox="1"/>
          <p:nvPr/>
        </p:nvSpPr>
        <p:spPr>
          <a:xfrm>
            <a:off x="226033" y="595903"/>
            <a:ext cx="12276822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Domain of </a:t>
            </a:r>
            <a:r>
              <a:rPr lang="fr-FR" b="1" dirty="0" err="1">
                <a:solidFill>
                  <a:srgbClr val="FF0000"/>
                </a:solidFill>
              </a:rPr>
              <a:t>Myths</a:t>
            </a:r>
            <a:r>
              <a:rPr lang="fr-FR" b="1" dirty="0">
                <a:solidFill>
                  <a:srgbClr val="FF0000"/>
                </a:solidFill>
              </a:rPr>
              <a:t>	</a:t>
            </a:r>
            <a:r>
              <a:rPr lang="fr-FR" dirty="0"/>
              <a:t>: the </a:t>
            </a:r>
            <a:r>
              <a:rPr lang="fr-FR" dirty="0" err="1"/>
              <a:t>present</a:t>
            </a:r>
            <a:r>
              <a:rPr lang="fr-FR" dirty="0"/>
              <a:t> </a:t>
            </a:r>
            <a:r>
              <a:rPr lang="fr-FR" dirty="0" err="1"/>
              <a:t>needs</a:t>
            </a:r>
            <a:r>
              <a:rPr lang="fr-FR" dirty="0"/>
              <a:t> the </a:t>
            </a:r>
            <a:r>
              <a:rPr lang="fr-FR" dirty="0" err="1"/>
              <a:t>past</a:t>
            </a:r>
            <a:r>
              <a:rPr lang="fr-FR" dirty="0"/>
              <a:t> to </a:t>
            </a:r>
            <a:r>
              <a:rPr lang="fr-FR" dirty="0" err="1"/>
              <a:t>regenerate</a:t>
            </a:r>
            <a:r>
              <a:rPr lang="fr-FR" dirty="0"/>
              <a:t> </a:t>
            </a:r>
            <a:r>
              <a:rPr lang="fr-FR" dirty="0" err="1"/>
              <a:t>itself</a:t>
            </a:r>
            <a:r>
              <a:rPr lang="fr-FR" dirty="0"/>
              <a:t>. . 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 err="1"/>
              <a:t>Does</a:t>
            </a:r>
            <a:r>
              <a:rPr lang="fr-FR" dirty="0"/>
              <a:t> </a:t>
            </a:r>
            <a:r>
              <a:rPr lang="fr-FR" dirty="0" err="1"/>
              <a:t>his</a:t>
            </a:r>
            <a:r>
              <a:rPr lang="fr-FR" dirty="0"/>
              <a:t> </a:t>
            </a:r>
            <a:r>
              <a:rPr lang="fr-FR" dirty="0" err="1"/>
              <a:t>need</a:t>
            </a:r>
            <a:r>
              <a:rPr lang="fr-FR" dirty="0"/>
              <a:t> of </a:t>
            </a:r>
            <a:r>
              <a:rPr lang="fr-FR" dirty="0" err="1"/>
              <a:t>Myths</a:t>
            </a:r>
            <a:r>
              <a:rPr lang="fr-FR" dirty="0"/>
              <a:t> </a:t>
            </a:r>
            <a:r>
              <a:rPr lang="fr-FR" dirty="0" err="1"/>
              <a:t>vanish</a:t>
            </a:r>
            <a:r>
              <a:rPr lang="fr-FR" dirty="0"/>
              <a:t>? Is </a:t>
            </a:r>
            <a:r>
              <a:rPr lang="fr-FR" dirty="0" err="1"/>
              <a:t>it</a:t>
            </a:r>
            <a:r>
              <a:rPr lang="fr-FR" dirty="0"/>
              <a:t> Dead?  </a:t>
            </a:r>
          </a:p>
          <a:p>
            <a:endParaRPr lang="fr-FR" dirty="0"/>
          </a:p>
          <a:p>
            <a:r>
              <a:rPr lang="fr-FR" dirty="0"/>
              <a:t>Change and </a:t>
            </a:r>
            <a:r>
              <a:rPr lang="fr-FR" dirty="0" err="1"/>
              <a:t>continuity</a:t>
            </a:r>
            <a:r>
              <a:rPr lang="fr-FR" dirty="0"/>
              <a:t>:</a:t>
            </a:r>
          </a:p>
          <a:p>
            <a:endParaRPr lang="fr-FR" dirty="0"/>
          </a:p>
          <a:p>
            <a:r>
              <a:rPr lang="fr-FR" dirty="0"/>
              <a:t>Exemples of </a:t>
            </a:r>
            <a:r>
              <a:rPr lang="fr-FR" dirty="0" err="1"/>
              <a:t>this</a:t>
            </a:r>
            <a:r>
              <a:rPr lang="fr-FR" dirty="0"/>
              <a:t> </a:t>
            </a:r>
            <a:r>
              <a:rPr lang="fr-FR" dirty="0" err="1"/>
              <a:t>complexity</a:t>
            </a:r>
            <a:r>
              <a:rPr lang="fr-FR" dirty="0"/>
              <a:t>: </a:t>
            </a:r>
            <a:r>
              <a:rPr lang="fr-FR" dirty="0" err="1"/>
              <a:t>War</a:t>
            </a:r>
            <a:r>
              <a:rPr lang="fr-FR" dirty="0"/>
              <a:t>, </a:t>
            </a:r>
            <a:r>
              <a:rPr lang="fr-FR" dirty="0" err="1"/>
              <a:t>Peace</a:t>
            </a:r>
            <a:r>
              <a:rPr lang="fr-FR" dirty="0"/>
              <a:t>, </a:t>
            </a:r>
            <a:r>
              <a:rPr lang="fr-FR" dirty="0" err="1"/>
              <a:t>treatment</a:t>
            </a:r>
            <a:r>
              <a:rPr lang="fr-FR" dirty="0"/>
              <a:t> of </a:t>
            </a:r>
            <a:r>
              <a:rPr lang="fr-FR" dirty="0" err="1"/>
              <a:t>humans</a:t>
            </a:r>
            <a:r>
              <a:rPr lang="fr-FR" dirty="0"/>
              <a:t> , of populations. And the power of EMOTIONS, </a:t>
            </a:r>
          </a:p>
          <a:p>
            <a:endParaRPr lang="fr-FR" dirty="0"/>
          </a:p>
          <a:p>
            <a:r>
              <a:rPr lang="fr-FR" dirty="0"/>
              <a:t>The EMOTIONAL CAPABILITY ( EMOTIONAL INTELLIGENCE): Man admires the WONDERS. </a:t>
            </a:r>
            <a:r>
              <a:rPr lang="fr-FR" dirty="0" err="1"/>
              <a:t>Feels</a:t>
            </a:r>
            <a:r>
              <a:rPr lang="fr-FR" dirty="0"/>
              <a:t> the </a:t>
            </a:r>
            <a:r>
              <a:rPr lang="fr-FR" dirty="0" err="1"/>
              <a:t>splendor</a:t>
            </a:r>
            <a:r>
              <a:rPr lang="fr-FR" dirty="0"/>
              <a:t> and </a:t>
            </a:r>
            <a:r>
              <a:rPr lang="fr-FR" dirty="0" err="1"/>
              <a:t>Mystery</a:t>
            </a:r>
            <a:r>
              <a:rPr lang="fr-FR" dirty="0"/>
              <a:t>  of LIFE  </a:t>
            </a:r>
          </a:p>
          <a:p>
            <a:endParaRPr lang="fr-FR" dirty="0"/>
          </a:p>
          <a:p>
            <a:r>
              <a:rPr lang="fr-FR" dirty="0"/>
              <a:t>No </a:t>
            </a:r>
            <a:r>
              <a:rPr lang="fr-FR" dirty="0" err="1"/>
              <a:t>difference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the </a:t>
            </a:r>
            <a:r>
              <a:rPr lang="fr-FR" dirty="0" err="1"/>
              <a:t>Greeks</a:t>
            </a:r>
            <a:r>
              <a:rPr lang="fr-FR" dirty="0"/>
              <a:t>. </a:t>
            </a:r>
            <a:r>
              <a:rPr lang="fr-FR" dirty="0" err="1"/>
              <a:t>Closer</a:t>
            </a:r>
            <a:r>
              <a:rPr lang="fr-FR" dirty="0"/>
              <a:t> to </a:t>
            </a:r>
            <a:r>
              <a:rPr lang="fr-FR" dirty="0" err="1"/>
              <a:t>them</a:t>
            </a:r>
            <a:r>
              <a:rPr lang="fr-FR" dirty="0"/>
              <a:t>. BUT </a:t>
            </a:r>
            <a:r>
              <a:rPr lang="fr-FR" dirty="0" err="1"/>
              <a:t>we</a:t>
            </a:r>
            <a:r>
              <a:rPr lang="fr-FR" dirty="0"/>
              <a:t> are </a:t>
            </a:r>
            <a:r>
              <a:rPr lang="fr-FR" dirty="0" err="1"/>
              <a:t>definitely</a:t>
            </a:r>
            <a:r>
              <a:rPr lang="fr-FR" dirty="0"/>
              <a:t> far </a:t>
            </a:r>
            <a:r>
              <a:rPr lang="fr-FR" dirty="0" err="1"/>
              <a:t>away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them</a:t>
            </a:r>
            <a:r>
              <a:rPr lang="fr-FR" dirty="0"/>
              <a:t> . </a:t>
            </a:r>
          </a:p>
          <a:p>
            <a:endParaRPr lang="fr-FR" dirty="0"/>
          </a:p>
          <a:p>
            <a:r>
              <a:rPr lang="fr-FR" b="1" dirty="0" err="1">
                <a:solidFill>
                  <a:srgbClr val="FF0000"/>
                </a:solidFill>
              </a:rPr>
              <a:t>We</a:t>
            </a:r>
            <a:r>
              <a:rPr lang="fr-FR" b="1" dirty="0">
                <a:solidFill>
                  <a:srgbClr val="FF0000"/>
                </a:solidFill>
              </a:rPr>
              <a:t> have the </a:t>
            </a:r>
            <a:r>
              <a:rPr lang="fr-FR" b="1" dirty="0" err="1">
                <a:solidFill>
                  <a:srgbClr val="FF0000"/>
                </a:solidFill>
              </a:rPr>
              <a:t>rhetoric</a:t>
            </a:r>
            <a:r>
              <a:rPr lang="fr-FR" b="1" dirty="0">
                <a:solidFill>
                  <a:srgbClr val="FF0000"/>
                </a:solidFill>
              </a:rPr>
              <a:t> but not the SUBSTANCE. The ESSENCE. </a:t>
            </a:r>
            <a:r>
              <a:rPr lang="fr-FR" b="1" dirty="0" err="1">
                <a:solidFill>
                  <a:srgbClr val="FF0000"/>
                </a:solidFill>
              </a:rPr>
              <a:t>We</a:t>
            </a:r>
            <a:r>
              <a:rPr lang="fr-FR" b="1" dirty="0">
                <a:solidFill>
                  <a:srgbClr val="FF0000"/>
                </a:solidFill>
              </a:rPr>
              <a:t> focus on the visible and not the essential</a:t>
            </a:r>
            <a:r>
              <a:rPr lang="fr-FR" dirty="0"/>
              <a:t>. </a:t>
            </a:r>
          </a:p>
          <a:p>
            <a:endParaRPr lang="fr-FR" dirty="0"/>
          </a:p>
          <a:p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want</a:t>
            </a:r>
            <a:r>
              <a:rPr lang="fr-FR" dirty="0"/>
              <a:t> to IMPRESS and . influence not to </a:t>
            </a:r>
            <a:r>
              <a:rPr lang="fr-FR" dirty="0" err="1"/>
              <a:t>listen</a:t>
            </a:r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The </a:t>
            </a:r>
            <a:r>
              <a:rPr lang="fr-FR" dirty="0" err="1"/>
              <a:t>need</a:t>
            </a:r>
            <a:r>
              <a:rPr lang="fr-FR" dirty="0"/>
              <a:t> of Convergence Rational and </a:t>
            </a:r>
            <a:r>
              <a:rPr lang="fr-FR" dirty="0" err="1"/>
              <a:t>Irrational</a:t>
            </a:r>
            <a:r>
              <a:rPr lang="fr-FR" dirty="0"/>
              <a:t>. The Science and the </a:t>
            </a:r>
            <a:r>
              <a:rPr lang="fr-FR" dirty="0" err="1"/>
              <a:t>mysteries</a:t>
            </a:r>
            <a:r>
              <a:rPr lang="fr-FR" dirty="0"/>
              <a:t>. The </a:t>
            </a:r>
            <a:r>
              <a:rPr lang="fr-FR" dirty="0" err="1"/>
              <a:t>whole</a:t>
            </a:r>
            <a:r>
              <a:rPr lang="fr-FR" dirty="0"/>
              <a:t> Humanity. </a:t>
            </a:r>
          </a:p>
        </p:txBody>
      </p:sp>
    </p:spTree>
    <p:extLst>
      <p:ext uri="{BB962C8B-B14F-4D97-AF65-F5344CB8AC3E}">
        <p14:creationId xmlns:p14="http://schemas.microsoft.com/office/powerpoint/2010/main" val="3552432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80D58CAF-FF59-A2B0-5C8C-098E0D23E26A}"/>
              </a:ext>
            </a:extLst>
          </p:cNvPr>
          <p:cNvSpPr txBox="1"/>
          <p:nvPr/>
        </p:nvSpPr>
        <p:spPr>
          <a:xfrm>
            <a:off x="1290434" y="210469"/>
            <a:ext cx="2390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The Great </a:t>
            </a:r>
            <a:r>
              <a:rPr lang="fr-FR" sz="2400" b="1" dirty="0" err="1"/>
              <a:t>Myths</a:t>
            </a:r>
            <a:r>
              <a:rPr lang="fr-FR" sz="2400" b="1" dirty="0"/>
              <a:t>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2C4C943-6105-4DBF-D36A-FD4891C550E6}"/>
              </a:ext>
            </a:extLst>
          </p:cNvPr>
          <p:cNvSpPr txBox="1"/>
          <p:nvPr/>
        </p:nvSpPr>
        <p:spPr>
          <a:xfrm>
            <a:off x="567894" y="1038236"/>
            <a:ext cx="832574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ZEUS</a:t>
            </a:r>
            <a:r>
              <a:rPr lang="fr-FR" dirty="0"/>
              <a:t>  </a:t>
            </a:r>
            <a:r>
              <a:rPr lang="fr-FR" dirty="0" err="1"/>
              <a:t>uan</a:t>
            </a:r>
            <a:r>
              <a:rPr lang="fr-FR" dirty="0"/>
              <a:t> </a:t>
            </a:r>
            <a:r>
              <a:rPr lang="fr-FR" dirty="0" err="1"/>
              <a:t>Aede</a:t>
            </a:r>
            <a:r>
              <a:rPr lang="fr-FR" dirty="0"/>
              <a:t> </a:t>
            </a:r>
            <a:r>
              <a:rPr lang="fr-FR" dirty="0" err="1"/>
              <a:t>trained</a:t>
            </a:r>
            <a:r>
              <a:rPr lang="fr-FR" dirty="0"/>
              <a:t> in the </a:t>
            </a:r>
            <a:r>
              <a:rPr lang="fr-FR" dirty="0" err="1"/>
              <a:t>philosophical</a:t>
            </a:r>
            <a:r>
              <a:rPr lang="fr-FR" dirty="0"/>
              <a:t> DOUBT.  </a:t>
            </a:r>
            <a:r>
              <a:rPr lang="fr-FR" dirty="0" err="1"/>
              <a:t>Does</a:t>
            </a:r>
            <a:r>
              <a:rPr lang="fr-FR" dirty="0"/>
              <a:t> the science </a:t>
            </a:r>
            <a:r>
              <a:rPr lang="fr-FR" dirty="0" err="1"/>
              <a:t>remove</a:t>
            </a:r>
            <a:r>
              <a:rPr lang="fr-FR" dirty="0"/>
              <a:t> </a:t>
            </a:r>
            <a:r>
              <a:rPr lang="fr-FR" dirty="0" err="1"/>
              <a:t>doubt</a:t>
            </a:r>
            <a:r>
              <a:rPr lang="fr-FR" dirty="0"/>
              <a:t>?  </a:t>
            </a:r>
          </a:p>
          <a:p>
            <a:endParaRPr lang="fr-FR" dirty="0"/>
          </a:p>
          <a:p>
            <a:r>
              <a:rPr lang="fr-FR" b="1" dirty="0"/>
              <a:t>Social tragi/</a:t>
            </a:r>
            <a:r>
              <a:rPr lang="fr-FR" b="1" dirty="0" err="1"/>
              <a:t>comedy</a:t>
            </a:r>
            <a:r>
              <a:rPr lang="fr-FR" b="1" dirty="0"/>
              <a:t>. </a:t>
            </a:r>
            <a:r>
              <a:rPr lang="fr-FR" dirty="0"/>
              <a:t>. </a:t>
            </a:r>
          </a:p>
          <a:p>
            <a:endParaRPr lang="fr-FR" dirty="0"/>
          </a:p>
          <a:p>
            <a:r>
              <a:rPr lang="fr-FR" dirty="0" err="1"/>
              <a:t>Function</a:t>
            </a:r>
            <a:r>
              <a:rPr lang="fr-FR" dirty="0"/>
              <a:t> of </a:t>
            </a:r>
            <a:r>
              <a:rPr lang="fr-FR" dirty="0" err="1"/>
              <a:t>Myths</a:t>
            </a:r>
            <a:r>
              <a:rPr lang="fr-FR" dirty="0"/>
              <a:t>: </a:t>
            </a:r>
            <a:r>
              <a:rPr lang="fr-FR" dirty="0" err="1"/>
              <a:t>Regulating</a:t>
            </a:r>
            <a:r>
              <a:rPr lang="fr-FR" dirty="0"/>
              <a:t> the society.  </a:t>
            </a:r>
          </a:p>
          <a:p>
            <a:endParaRPr lang="fr-FR" dirty="0"/>
          </a:p>
          <a:p>
            <a:r>
              <a:rPr lang="fr-FR" dirty="0"/>
              <a:t>.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52AB1C3-349D-D5E9-A5C5-7CB5AACBA249}"/>
              </a:ext>
            </a:extLst>
          </p:cNvPr>
          <p:cNvSpPr txBox="1"/>
          <p:nvPr/>
        </p:nvSpPr>
        <p:spPr>
          <a:xfrm>
            <a:off x="223114" y="3643548"/>
            <a:ext cx="1136606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Roman </a:t>
            </a:r>
            <a:r>
              <a:rPr lang="fr-FR" b="1" dirty="0" err="1"/>
              <a:t>Conquest</a:t>
            </a:r>
            <a:r>
              <a:rPr lang="fr-FR" b="1" dirty="0"/>
              <a:t> : The end of Greek </a:t>
            </a:r>
            <a:r>
              <a:rPr lang="fr-FR" b="1" dirty="0" err="1"/>
              <a:t>myths</a:t>
            </a:r>
            <a:r>
              <a:rPr lang="fr-FR" b="1" dirty="0"/>
              <a:t>: and </a:t>
            </a:r>
            <a:r>
              <a:rPr lang="fr-FR" b="1" dirty="0" err="1"/>
              <a:t>their</a:t>
            </a:r>
            <a:r>
              <a:rPr lang="fr-FR" b="1" dirty="0"/>
              <a:t> civilisation ZEUS </a:t>
            </a:r>
            <a:r>
              <a:rPr lang="fr-FR" b="1" dirty="0" err="1"/>
              <a:t>becomes</a:t>
            </a:r>
            <a:r>
              <a:rPr lang="fr-FR" b="1" dirty="0"/>
              <a:t> </a:t>
            </a:r>
            <a:r>
              <a:rPr lang="fr-FR" dirty="0"/>
              <a:t>Jupiter: end of </a:t>
            </a:r>
            <a:r>
              <a:rPr lang="fr-FR" dirty="0" err="1"/>
              <a:t>sublim</a:t>
            </a:r>
            <a:r>
              <a:rPr lang="fr-FR" dirty="0"/>
              <a:t>  </a:t>
            </a:r>
            <a:r>
              <a:rPr lang="fr-FR" dirty="0" err="1"/>
              <a:t>AMBIGUITy</a:t>
            </a:r>
            <a:endParaRPr lang="fr-FR" dirty="0"/>
          </a:p>
          <a:p>
            <a:endParaRPr lang="fr-FR" dirty="0"/>
          </a:p>
          <a:p>
            <a:r>
              <a:rPr lang="fr-FR" dirty="0"/>
              <a:t>Roman </a:t>
            </a:r>
            <a:r>
              <a:rPr lang="fr-FR" dirty="0" err="1"/>
              <a:t>poetry</a:t>
            </a:r>
            <a:r>
              <a:rPr lang="fr-FR" dirty="0"/>
              <a:t> ( Ovide, Virgile) the grandeur of </a:t>
            </a:r>
            <a:r>
              <a:rPr lang="fr-FR" dirty="0" err="1"/>
              <a:t>lyrism</a:t>
            </a:r>
            <a:r>
              <a:rPr lang="fr-FR" dirty="0"/>
              <a:t> </a:t>
            </a:r>
            <a:r>
              <a:rPr lang="fr-FR" dirty="0" err="1"/>
              <a:t>kills</a:t>
            </a:r>
            <a:r>
              <a:rPr lang="fr-FR" dirty="0"/>
              <a:t> the </a:t>
            </a:r>
            <a:r>
              <a:rPr lang="fr-FR" dirty="0" err="1"/>
              <a:t>vigor</a:t>
            </a:r>
            <a:r>
              <a:rPr lang="fr-FR" dirty="0"/>
              <a:t>. . </a:t>
            </a:r>
          </a:p>
          <a:p>
            <a:endParaRPr lang="fr-FR" dirty="0"/>
          </a:p>
          <a:p>
            <a:r>
              <a:rPr lang="fr-FR" b="1" dirty="0">
                <a:solidFill>
                  <a:srgbClr val="FF0000"/>
                </a:solidFill>
              </a:rPr>
              <a:t>The </a:t>
            </a:r>
            <a:r>
              <a:rPr lang="fr-FR" b="1" dirty="0" err="1">
                <a:solidFill>
                  <a:srgbClr val="FF0000"/>
                </a:solidFill>
              </a:rPr>
              <a:t>greek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myths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emptied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from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their</a:t>
            </a:r>
            <a:r>
              <a:rPr lang="fr-FR" b="1" dirty="0">
                <a:solidFill>
                  <a:srgbClr val="FF0000"/>
                </a:solidFill>
              </a:rPr>
              <a:t>  SUBSTANCE: Passions, ,  violence, </a:t>
            </a:r>
            <a:r>
              <a:rPr lang="fr-FR" b="1" dirty="0" err="1">
                <a:solidFill>
                  <a:srgbClr val="FF0000"/>
                </a:solidFill>
              </a:rPr>
              <a:t>lharshness</a:t>
            </a:r>
            <a:r>
              <a:rPr lang="fr-FR" b="1" dirty="0">
                <a:solidFill>
                  <a:srgbClr val="FF0000"/>
                </a:solidFill>
              </a:rPr>
              <a:t>, </a:t>
            </a:r>
            <a:r>
              <a:rPr lang="fr-FR" b="1" dirty="0" err="1">
                <a:solidFill>
                  <a:srgbClr val="FF0000"/>
                </a:solidFill>
              </a:rPr>
              <a:t>leniency</a:t>
            </a:r>
            <a:r>
              <a:rPr lang="fr-FR" b="1" dirty="0">
                <a:solidFill>
                  <a:srgbClr val="FF0000"/>
                </a:solidFill>
              </a:rPr>
              <a:t>, </a:t>
            </a:r>
            <a:r>
              <a:rPr lang="fr-FR" b="1" dirty="0" err="1">
                <a:solidFill>
                  <a:srgbClr val="FF0000"/>
                </a:solidFill>
              </a:rPr>
              <a:t>sorrow</a:t>
            </a:r>
            <a:r>
              <a:rPr lang="fr-FR" b="1" dirty="0">
                <a:solidFill>
                  <a:srgbClr val="FF0000"/>
                </a:solidFill>
              </a:rPr>
              <a:t>, </a:t>
            </a:r>
            <a:r>
              <a:rPr lang="fr-FR" b="1" dirty="0" err="1">
                <a:solidFill>
                  <a:srgbClr val="FF0000"/>
                </a:solidFill>
              </a:rPr>
              <a:t>freedom</a:t>
            </a:r>
            <a:r>
              <a:rPr lang="fr-FR" b="1" dirty="0">
                <a:solidFill>
                  <a:srgbClr val="FF0000"/>
                </a:solidFill>
              </a:rPr>
              <a:t> </a:t>
            </a:r>
          </a:p>
          <a:p>
            <a:endParaRPr lang="fr-FR" b="1" dirty="0">
              <a:solidFill>
                <a:srgbClr val="FF0000"/>
              </a:solidFill>
            </a:endParaRPr>
          </a:p>
          <a:p>
            <a:r>
              <a:rPr lang="fr-FR" b="1" dirty="0" err="1">
                <a:solidFill>
                  <a:srgbClr val="FF0000"/>
                </a:solidFill>
              </a:rPr>
              <a:t>replaced</a:t>
            </a:r>
            <a:r>
              <a:rPr lang="fr-FR" b="1" dirty="0">
                <a:solidFill>
                  <a:srgbClr val="FF0000"/>
                </a:solidFill>
              </a:rPr>
              <a:t> by </a:t>
            </a:r>
            <a:r>
              <a:rPr lang="fr-FR" b="1" dirty="0" err="1">
                <a:solidFill>
                  <a:srgbClr val="FF0000"/>
                </a:solidFill>
              </a:rPr>
              <a:t>order</a:t>
            </a:r>
            <a:r>
              <a:rPr lang="fr-FR" b="1" dirty="0">
                <a:solidFill>
                  <a:srgbClr val="FF0000"/>
                </a:solidFill>
              </a:rPr>
              <a:t>.  </a:t>
            </a:r>
          </a:p>
          <a:p>
            <a:endParaRPr lang="fr-FR" b="1" dirty="0">
              <a:solidFill>
                <a:srgbClr val="FF0000"/>
              </a:solidFill>
            </a:endParaRPr>
          </a:p>
          <a:p>
            <a:r>
              <a:rPr lang="fr-FR" b="1" dirty="0">
                <a:solidFill>
                  <a:srgbClr val="FF0000"/>
                </a:solidFill>
              </a:rPr>
              <a:t>The civilisation enter the </a:t>
            </a:r>
            <a:r>
              <a:rPr lang="fr-FR" b="1" dirty="0" err="1">
                <a:solidFill>
                  <a:srgbClr val="FF0000"/>
                </a:solidFill>
              </a:rPr>
              <a:t>amnesia</a:t>
            </a:r>
            <a:r>
              <a:rPr lang="fr-FR" b="1" dirty="0">
                <a:solidFill>
                  <a:srgbClr val="FF0000"/>
                </a:solidFill>
              </a:rPr>
              <a:t>. </a:t>
            </a:r>
            <a:r>
              <a:rPr lang="fr-FR" b="1" dirty="0" err="1">
                <a:solidFill>
                  <a:srgbClr val="FF0000"/>
                </a:solidFill>
              </a:rPr>
              <a:t>Buried</a:t>
            </a:r>
            <a:r>
              <a:rPr lang="fr-FR" b="1" dirty="0">
                <a:solidFill>
                  <a:srgbClr val="FF0000"/>
                </a:solidFill>
              </a:rPr>
              <a:t>. By the pax roman. </a:t>
            </a:r>
            <a:r>
              <a:rPr lang="fr-FR" b="1" dirty="0" err="1">
                <a:solidFill>
                  <a:srgbClr val="FF0000"/>
                </a:solidFill>
              </a:rPr>
              <a:t>Towards</a:t>
            </a:r>
            <a:r>
              <a:rPr lang="fr-FR" b="1" dirty="0">
                <a:solidFill>
                  <a:srgbClr val="FF0000"/>
                </a:solidFill>
              </a:rPr>
              <a:t> the convergence </a:t>
            </a:r>
            <a:r>
              <a:rPr lang="fr-F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468785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1233</TotalTime>
  <Words>1484</Words>
  <Application>Microsoft Office PowerPoint</Application>
  <PresentationFormat>Grand écran</PresentationFormat>
  <Paragraphs>212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mouloud madoun</dc:creator>
  <cp:lastModifiedBy>mouloud madoun</cp:lastModifiedBy>
  <cp:revision>36</cp:revision>
  <dcterms:created xsi:type="dcterms:W3CDTF">2024-02-18T15:00:06Z</dcterms:created>
  <dcterms:modified xsi:type="dcterms:W3CDTF">2024-03-27T17:29:09Z</dcterms:modified>
</cp:coreProperties>
</file>